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handoutMasterIdLst>
    <p:handoutMasterId r:id="rId7"/>
  </p:handoutMasterIdLst>
  <p:sldIdLst>
    <p:sldId id="263" r:id="rId2"/>
    <p:sldId id="285" r:id="rId3"/>
    <p:sldId id="286" r:id="rId4"/>
    <p:sldId id="287" r:id="rId5"/>
  </p:sldIdLst>
  <p:sldSz cx="9144000" cy="6858000" type="screen4x3"/>
  <p:notesSz cx="6735763" cy="9866313"/>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07">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579" autoAdjust="0"/>
  </p:normalViewPr>
  <p:slideViewPr>
    <p:cSldViewPr snapToGrid="0" snapToObjects="1">
      <p:cViewPr varScale="1">
        <p:scale>
          <a:sx n="112" d="100"/>
          <a:sy n="112" d="100"/>
        </p:scale>
        <p:origin x="-69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1" d="100"/>
          <a:sy n="81" d="100"/>
        </p:scale>
        <p:origin x="-3972" y="-78"/>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 " userId="b9be5f9dd4ea6295" providerId="LiveId" clId="{A10E13A3-35D5-405A-8B01-F2D29B76471E}"/>
    <pc:docChg chg="undo custSel addSld modSld">
      <pc:chgData name=" " userId="b9be5f9dd4ea6295" providerId="LiveId" clId="{A10E13A3-35D5-405A-8B01-F2D29B76471E}" dt="2020-08-19T13:33:44.873" v="2900" actId="255"/>
      <pc:docMkLst>
        <pc:docMk/>
      </pc:docMkLst>
      <pc:sldChg chg="modNotesTx">
        <pc:chgData name=" " userId="b9be5f9dd4ea6295" providerId="LiveId" clId="{A10E13A3-35D5-405A-8B01-F2D29B76471E}" dt="2020-08-19T12:55:28.317" v="1078" actId="20577"/>
        <pc:sldMkLst>
          <pc:docMk/>
          <pc:sldMk cId="443299608" sldId="262"/>
        </pc:sldMkLst>
      </pc:sldChg>
      <pc:sldChg chg="modNotesTx">
        <pc:chgData name=" " userId="b9be5f9dd4ea6295" providerId="LiveId" clId="{A10E13A3-35D5-405A-8B01-F2D29B76471E}" dt="2020-08-19T12:58:39.346" v="1246" actId="20577"/>
        <pc:sldMkLst>
          <pc:docMk/>
          <pc:sldMk cId="2168629747" sldId="263"/>
        </pc:sldMkLst>
      </pc:sldChg>
      <pc:sldChg chg="modNotesTx">
        <pc:chgData name=" " userId="b9be5f9dd4ea6295" providerId="LiveId" clId="{A10E13A3-35D5-405A-8B01-F2D29B76471E}" dt="2020-08-19T12:40:57.180" v="359" actId="20577"/>
        <pc:sldMkLst>
          <pc:docMk/>
          <pc:sldMk cId="1827469029" sldId="264"/>
        </pc:sldMkLst>
      </pc:sldChg>
      <pc:sldChg chg="modNotesTx">
        <pc:chgData name=" " userId="b9be5f9dd4ea6295" providerId="LiveId" clId="{A10E13A3-35D5-405A-8B01-F2D29B76471E}" dt="2020-08-19T12:44:50.762" v="460" actId="20577"/>
        <pc:sldMkLst>
          <pc:docMk/>
          <pc:sldMk cId="830685234" sldId="266"/>
        </pc:sldMkLst>
      </pc:sldChg>
      <pc:sldChg chg="modNotesTx">
        <pc:chgData name=" " userId="b9be5f9dd4ea6295" providerId="LiveId" clId="{A10E13A3-35D5-405A-8B01-F2D29B76471E}" dt="2020-08-19T12:47:03.908" v="596" actId="20577"/>
        <pc:sldMkLst>
          <pc:docMk/>
          <pc:sldMk cId="1619967068" sldId="267"/>
        </pc:sldMkLst>
      </pc:sldChg>
      <pc:sldChg chg="modNotesTx">
        <pc:chgData name=" " userId="b9be5f9dd4ea6295" providerId="LiveId" clId="{A10E13A3-35D5-405A-8B01-F2D29B76471E}" dt="2020-08-19T12:34:38.815" v="114" actId="20577"/>
        <pc:sldMkLst>
          <pc:docMk/>
          <pc:sldMk cId="124106750" sldId="272"/>
        </pc:sldMkLst>
      </pc:sldChg>
      <pc:sldChg chg="modNotesTx">
        <pc:chgData name=" " userId="b9be5f9dd4ea6295" providerId="LiveId" clId="{A10E13A3-35D5-405A-8B01-F2D29B76471E}" dt="2020-08-19T12:50:00.681" v="756" actId="20577"/>
        <pc:sldMkLst>
          <pc:docMk/>
          <pc:sldMk cId="3320024467" sldId="273"/>
        </pc:sldMkLst>
      </pc:sldChg>
      <pc:sldChg chg="modNotesTx">
        <pc:chgData name=" " userId="b9be5f9dd4ea6295" providerId="LiveId" clId="{A10E13A3-35D5-405A-8B01-F2D29B76471E}" dt="2020-08-19T13:04:38.659" v="1504" actId="20577"/>
        <pc:sldMkLst>
          <pc:docMk/>
          <pc:sldMk cId="840832430" sldId="285"/>
        </pc:sldMkLst>
      </pc:sldChg>
      <pc:sldChg chg="addSp delSp modSp modNotesTx">
        <pc:chgData name=" " userId="b9be5f9dd4ea6295" providerId="LiveId" clId="{A10E13A3-35D5-405A-8B01-F2D29B76471E}" dt="2020-08-19T13:09:14.055" v="1682" actId="20577"/>
        <pc:sldMkLst>
          <pc:docMk/>
          <pc:sldMk cId="941288011" sldId="286"/>
        </pc:sldMkLst>
        <pc:spChg chg="mod">
          <ac:chgData name=" " userId="b9be5f9dd4ea6295" providerId="LiveId" clId="{A10E13A3-35D5-405A-8B01-F2D29B76471E}" dt="2020-08-19T13:05:14.823" v="1515"/>
          <ac:spMkLst>
            <pc:docMk/>
            <pc:sldMk cId="941288011" sldId="286"/>
            <ac:spMk id="26" creationId="{7ABE7202-CA96-4208-AA0C-E6F77AC5162E}"/>
          </ac:spMkLst>
        </pc:spChg>
        <pc:spChg chg="mod">
          <ac:chgData name=" " userId="b9be5f9dd4ea6295" providerId="LiveId" clId="{A10E13A3-35D5-405A-8B01-F2D29B76471E}" dt="2020-08-19T13:05:14.823" v="1515"/>
          <ac:spMkLst>
            <pc:docMk/>
            <pc:sldMk cId="941288011" sldId="286"/>
            <ac:spMk id="27" creationId="{95CD7E07-0A1A-4E66-9C0D-2AD357BFA191}"/>
          </ac:spMkLst>
        </pc:spChg>
        <pc:spChg chg="mod">
          <ac:chgData name=" " userId="b9be5f9dd4ea6295" providerId="LiveId" clId="{A10E13A3-35D5-405A-8B01-F2D29B76471E}" dt="2020-08-19T13:05:14.823" v="1515"/>
          <ac:spMkLst>
            <pc:docMk/>
            <pc:sldMk cId="941288011" sldId="286"/>
            <ac:spMk id="28" creationId="{AFB38B05-520F-462C-A48E-CC1252AE1862}"/>
          </ac:spMkLst>
        </pc:spChg>
        <pc:spChg chg="mod">
          <ac:chgData name=" " userId="b9be5f9dd4ea6295" providerId="LiveId" clId="{A10E13A3-35D5-405A-8B01-F2D29B76471E}" dt="2020-08-19T13:05:21.249" v="1517"/>
          <ac:spMkLst>
            <pc:docMk/>
            <pc:sldMk cId="941288011" sldId="286"/>
            <ac:spMk id="30" creationId="{FA13FB86-05BE-40F9-9359-C34F6E2D5A77}"/>
          </ac:spMkLst>
        </pc:spChg>
        <pc:spChg chg="mod">
          <ac:chgData name=" " userId="b9be5f9dd4ea6295" providerId="LiveId" clId="{A10E13A3-35D5-405A-8B01-F2D29B76471E}" dt="2020-08-19T13:05:21.249" v="1517"/>
          <ac:spMkLst>
            <pc:docMk/>
            <pc:sldMk cId="941288011" sldId="286"/>
            <ac:spMk id="31" creationId="{BBD0D9B7-5B9A-4A55-B2F0-3582E842A513}"/>
          </ac:spMkLst>
        </pc:spChg>
        <pc:spChg chg="mod">
          <ac:chgData name=" " userId="b9be5f9dd4ea6295" providerId="LiveId" clId="{A10E13A3-35D5-405A-8B01-F2D29B76471E}" dt="2020-08-19T13:05:21.249" v="1517"/>
          <ac:spMkLst>
            <pc:docMk/>
            <pc:sldMk cId="941288011" sldId="286"/>
            <ac:spMk id="32" creationId="{061B3642-0381-431C-9A7D-D5DD662158CF}"/>
          </ac:spMkLst>
        </pc:spChg>
        <pc:grpChg chg="add del mod">
          <ac:chgData name=" " userId="b9be5f9dd4ea6295" providerId="LiveId" clId="{A10E13A3-35D5-405A-8B01-F2D29B76471E}" dt="2020-08-19T13:05:17.671" v="1516"/>
          <ac:grpSpMkLst>
            <pc:docMk/>
            <pc:sldMk cId="941288011" sldId="286"/>
            <ac:grpSpMk id="25" creationId="{84A7D737-72BF-4F4A-9C03-87F65F417B1A}"/>
          </ac:grpSpMkLst>
        </pc:grpChg>
        <pc:grpChg chg="add del mod">
          <ac:chgData name=" " userId="b9be5f9dd4ea6295" providerId="LiveId" clId="{A10E13A3-35D5-405A-8B01-F2D29B76471E}" dt="2020-08-19T13:05:23.437" v="1518"/>
          <ac:grpSpMkLst>
            <pc:docMk/>
            <pc:sldMk cId="941288011" sldId="286"/>
            <ac:grpSpMk id="29" creationId="{D0E82E58-C229-4A36-85F0-39EA74E12743}"/>
          </ac:grpSpMkLst>
        </pc:grpChg>
      </pc:sldChg>
      <pc:sldChg chg="modSp mod modNotesTx">
        <pc:chgData name=" " userId="b9be5f9dd4ea6295" providerId="LiveId" clId="{A10E13A3-35D5-405A-8B01-F2D29B76471E}" dt="2020-08-19T13:10:20.026" v="1750" actId="20577"/>
        <pc:sldMkLst>
          <pc:docMk/>
          <pc:sldMk cId="1272148432" sldId="287"/>
        </pc:sldMkLst>
        <pc:spChg chg="mod">
          <ac:chgData name=" " userId="b9be5f9dd4ea6295" providerId="LiveId" clId="{A10E13A3-35D5-405A-8B01-F2D29B76471E}" dt="2020-08-19T13:09:33.501" v="1703" actId="20577"/>
          <ac:spMkLst>
            <pc:docMk/>
            <pc:sldMk cId="1272148432" sldId="287"/>
            <ac:spMk id="2" creationId="{00000000-0000-0000-0000-000000000000}"/>
          </ac:spMkLst>
        </pc:spChg>
      </pc:sldChg>
      <pc:sldChg chg="addSp delSp modSp new mod">
        <pc:chgData name=" " userId="b9be5f9dd4ea6295" providerId="LiveId" clId="{A10E13A3-35D5-405A-8B01-F2D29B76471E}" dt="2020-08-19T13:33:44.873" v="2900" actId="255"/>
        <pc:sldMkLst>
          <pc:docMk/>
          <pc:sldMk cId="2130454144" sldId="290"/>
        </pc:sldMkLst>
        <pc:spChg chg="add mod">
          <ac:chgData name=" " userId="b9be5f9dd4ea6295" providerId="LiveId" clId="{A10E13A3-35D5-405A-8B01-F2D29B76471E}" dt="2020-08-19T13:12:59.876" v="1775"/>
          <ac:spMkLst>
            <pc:docMk/>
            <pc:sldMk cId="2130454144" sldId="290"/>
            <ac:spMk id="2" creationId="{466C106A-B066-4C8D-A33C-F6C47415BD6C}"/>
          </ac:spMkLst>
        </pc:spChg>
        <pc:spChg chg="add del">
          <ac:chgData name=" " userId="b9be5f9dd4ea6295" providerId="LiveId" clId="{A10E13A3-35D5-405A-8B01-F2D29B76471E}" dt="2020-08-19T13:12:02.133" v="1765" actId="11529"/>
          <ac:spMkLst>
            <pc:docMk/>
            <pc:sldMk cId="2130454144" sldId="290"/>
            <ac:spMk id="3" creationId="{02E1F19A-532C-4268-8C29-7F71CC5A0B28}"/>
          </ac:spMkLst>
        </pc:spChg>
        <pc:spChg chg="add del">
          <ac:chgData name=" " userId="b9be5f9dd4ea6295" providerId="LiveId" clId="{A10E13A3-35D5-405A-8B01-F2D29B76471E}" dt="2020-08-19T13:12:32.981" v="1767" actId="11529"/>
          <ac:spMkLst>
            <pc:docMk/>
            <pc:sldMk cId="2130454144" sldId="290"/>
            <ac:spMk id="4" creationId="{6E509BC9-A695-4A99-A683-79CA379BC4CA}"/>
          </ac:spMkLst>
        </pc:spChg>
        <pc:spChg chg="add del mod">
          <ac:chgData name=" " userId="b9be5f9dd4ea6295" providerId="LiveId" clId="{A10E13A3-35D5-405A-8B01-F2D29B76471E}" dt="2020-08-19T13:13:15.472" v="1780"/>
          <ac:spMkLst>
            <pc:docMk/>
            <pc:sldMk cId="2130454144" sldId="290"/>
            <ac:spMk id="5" creationId="{C20944F4-5E86-4B3A-8C68-4BFA156EAEBC}"/>
          </ac:spMkLst>
        </pc:spChg>
        <pc:spChg chg="add mod">
          <ac:chgData name=" " userId="b9be5f9dd4ea6295" providerId="LiveId" clId="{A10E13A3-35D5-405A-8B01-F2D29B76471E}" dt="2020-08-19T13:33:44.873" v="2900" actId="255"/>
          <ac:spMkLst>
            <pc:docMk/>
            <pc:sldMk cId="2130454144" sldId="290"/>
            <ac:spMk id="6" creationId="{5E88AAE0-8C15-4021-91F2-0BA1399FB92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565" cy="493868"/>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626" y="0"/>
            <a:ext cx="2919565" cy="493868"/>
          </a:xfrm>
          <a:prstGeom prst="rect">
            <a:avLst/>
          </a:prstGeom>
        </p:spPr>
        <p:txBody>
          <a:bodyPr vert="horz" lIns="90763" tIns="45382" rIns="90763" bIns="45382" rtlCol="0"/>
          <a:lstStyle>
            <a:lvl1pPr algn="r">
              <a:defRPr sz="1200"/>
            </a:lvl1pPr>
          </a:lstStyle>
          <a:p>
            <a:fld id="{A7A7B1BD-FAB2-469E-A495-15ADED1078AA}" type="datetimeFigureOut">
              <a:rPr kumimoji="1" lang="ja-JP" altLang="en-US" smtClean="0"/>
              <a:t>2020/9/11</a:t>
            </a:fld>
            <a:endParaRPr kumimoji="1" lang="ja-JP" altLang="en-US"/>
          </a:p>
        </p:txBody>
      </p:sp>
      <p:sp>
        <p:nvSpPr>
          <p:cNvPr id="4" name="フッター プレースホルダー 3"/>
          <p:cNvSpPr>
            <a:spLocks noGrp="1"/>
          </p:cNvSpPr>
          <p:nvPr>
            <p:ph type="ftr" sz="quarter" idx="2"/>
          </p:nvPr>
        </p:nvSpPr>
        <p:spPr>
          <a:xfrm>
            <a:off x="0" y="9372445"/>
            <a:ext cx="2919565" cy="493868"/>
          </a:xfrm>
          <a:prstGeom prst="rect">
            <a:avLst/>
          </a:prstGeom>
        </p:spPr>
        <p:txBody>
          <a:bodyPr vert="horz" lIns="90763" tIns="45382" rIns="90763" bIns="4538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626" y="9372445"/>
            <a:ext cx="2919565" cy="493868"/>
          </a:xfrm>
          <a:prstGeom prst="rect">
            <a:avLst/>
          </a:prstGeom>
        </p:spPr>
        <p:txBody>
          <a:bodyPr vert="horz" lIns="90763" tIns="45382" rIns="90763" bIns="45382" rtlCol="0" anchor="b"/>
          <a:lstStyle>
            <a:lvl1pPr algn="r">
              <a:defRPr sz="1200"/>
            </a:lvl1pPr>
          </a:lstStyle>
          <a:p>
            <a:fld id="{1C2788D9-9BAB-4610-84AE-8A819711A88E}" type="slidenum">
              <a:rPr kumimoji="1" lang="ja-JP" altLang="en-US" smtClean="0"/>
              <a:t>‹#›</a:t>
            </a:fld>
            <a:endParaRPr kumimoji="1" lang="ja-JP" altLang="en-US"/>
          </a:p>
        </p:txBody>
      </p:sp>
    </p:spTree>
    <p:extLst>
      <p:ext uri="{BB962C8B-B14F-4D97-AF65-F5344CB8AC3E}">
        <p14:creationId xmlns:p14="http://schemas.microsoft.com/office/powerpoint/2010/main" val="55042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565" cy="493868"/>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626" y="0"/>
            <a:ext cx="2919565" cy="493868"/>
          </a:xfrm>
          <a:prstGeom prst="rect">
            <a:avLst/>
          </a:prstGeom>
        </p:spPr>
        <p:txBody>
          <a:bodyPr vert="horz" lIns="90763" tIns="45382" rIns="90763" bIns="45382" rtlCol="0"/>
          <a:lstStyle>
            <a:lvl1pPr algn="r">
              <a:defRPr sz="1200"/>
            </a:lvl1pPr>
          </a:lstStyle>
          <a:p>
            <a:fld id="{5A0C8F5D-58CF-4C47-924C-7851B5233CA2}" type="datetimeFigureOut">
              <a:rPr kumimoji="1" lang="ja-JP" altLang="en-US" smtClean="0"/>
              <a:t>2020/9/11</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0763" tIns="45382" rIns="90763" bIns="45382" rtlCol="0" anchor="ctr"/>
          <a:lstStyle/>
          <a:p>
            <a:endParaRPr lang="ja-JP" altLang="en-US"/>
          </a:p>
        </p:txBody>
      </p:sp>
      <p:sp>
        <p:nvSpPr>
          <p:cNvPr id="5" name="ノート プレースホルダー 4"/>
          <p:cNvSpPr>
            <a:spLocks noGrp="1"/>
          </p:cNvSpPr>
          <p:nvPr>
            <p:ph type="body" sz="quarter" idx="3"/>
          </p:nvPr>
        </p:nvSpPr>
        <p:spPr>
          <a:xfrm>
            <a:off x="673262" y="4686223"/>
            <a:ext cx="5389240" cy="4440077"/>
          </a:xfrm>
          <a:prstGeom prst="rect">
            <a:avLst/>
          </a:prstGeom>
        </p:spPr>
        <p:txBody>
          <a:bodyPr vert="horz" lIns="90763" tIns="45382" rIns="90763" bIns="4538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0868"/>
            <a:ext cx="2919565" cy="493867"/>
          </a:xfrm>
          <a:prstGeom prst="rect">
            <a:avLst/>
          </a:prstGeom>
        </p:spPr>
        <p:txBody>
          <a:bodyPr vert="horz" lIns="90763" tIns="45382" rIns="90763" bIns="4538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626" y="9370868"/>
            <a:ext cx="2919565" cy="493867"/>
          </a:xfrm>
          <a:prstGeom prst="rect">
            <a:avLst/>
          </a:prstGeom>
        </p:spPr>
        <p:txBody>
          <a:bodyPr vert="horz" lIns="90763" tIns="45382" rIns="90763" bIns="45382" rtlCol="0" anchor="b"/>
          <a:lstStyle>
            <a:lvl1pPr algn="r">
              <a:defRPr sz="1200"/>
            </a:lvl1pPr>
          </a:lstStyle>
          <a:p>
            <a:fld id="{D0B4C2FF-7689-4537-8CE5-4E1976D0A8EA}" type="slidenum">
              <a:rPr kumimoji="1" lang="ja-JP" altLang="en-US" smtClean="0"/>
              <a:t>‹#›</a:t>
            </a:fld>
            <a:endParaRPr kumimoji="1" lang="ja-JP" altLang="en-US"/>
          </a:p>
        </p:txBody>
      </p:sp>
    </p:spTree>
    <p:extLst>
      <p:ext uri="{BB962C8B-B14F-4D97-AF65-F5344CB8AC3E}">
        <p14:creationId xmlns:p14="http://schemas.microsoft.com/office/powerpoint/2010/main" val="38693368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専門学校浜松医療学院の杉山です。前回、障害予防ストレッチなどで体幹・四肢の可動域が改善されたので、今回は障害の予防を目的としたトレーニングを磐田農業高校女子バスケットボール部の皆さんと一緒に学習していきましょう。宜しくお願いします。</a:t>
            </a:r>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D0B4C2FF-7689-4537-8CE5-4E1976D0A8EA}" type="slidenum">
              <a:rPr kumimoji="1" lang="ja-JP" altLang="en-US" smtClean="0"/>
              <a:t>1</a:t>
            </a:fld>
            <a:endParaRPr kumimoji="1" lang="ja-JP" altLang="en-US"/>
          </a:p>
        </p:txBody>
      </p:sp>
    </p:spTree>
    <p:extLst>
      <p:ext uri="{BB962C8B-B14F-4D97-AF65-F5344CB8AC3E}">
        <p14:creationId xmlns:p14="http://schemas.microsoft.com/office/powerpoint/2010/main" val="1243050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現在、様々なトレーニングが確立されています。その一つとして体幹トレーニングがあげられます。体幹トレーニング　（スタビリティトレーニング）スタビリティ　＝　安定性であり、タックルを受けても倒れないことや</a:t>
            </a:r>
            <a:r>
              <a:rPr lang="ja-JP" altLang="en-US" dirty="0"/>
              <a:t>ジャンプや回転の際に動きの軸がぶれないなどがあげられます。体幹部を安定させた上で四肢を動かすことやそれらを連動させて働かせるが多くみられることが改善されると</a:t>
            </a:r>
            <a:r>
              <a:rPr kumimoji="1" lang="ja-JP" altLang="en-US" dirty="0"/>
              <a:t>各種スポーツ動作において、安定した力強いパワー発揮が可能となることがあります。</a:t>
            </a:r>
          </a:p>
          <a:p>
            <a:endParaRPr lang="en-US" altLang="ja-JP" dirty="0"/>
          </a:p>
          <a:p>
            <a:r>
              <a:rPr lang="ja-JP" altLang="en-US" dirty="0"/>
              <a:t>　　　　　　　　　　　　　　　　　　　　　　　　</a:t>
            </a:r>
            <a:endParaRPr kumimoji="1" lang="ja-JP" alt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D0B4C2FF-7689-4537-8CE5-4E1976D0A8EA}" type="slidenum">
              <a:rPr kumimoji="1" lang="ja-JP" altLang="en-US" smtClean="0"/>
              <a:t>2</a:t>
            </a:fld>
            <a:endParaRPr kumimoji="1" lang="ja-JP" altLang="en-US"/>
          </a:p>
        </p:txBody>
      </p:sp>
    </p:spTree>
    <p:extLst>
      <p:ext uri="{BB962C8B-B14F-4D97-AF65-F5344CB8AC3E}">
        <p14:creationId xmlns:p14="http://schemas.microsoft.com/office/powerpoint/2010/main" val="1571785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体幹の安定性の強化されるとバランス能力の改善がみられることがあり、バランスの改善には骨盤の安定性は非常に重要と考えます。</a:t>
            </a:r>
            <a:r>
              <a:rPr kumimoji="1" lang="ja-JP" altLang="en-US" dirty="0">
                <a:solidFill>
                  <a:srgbClr val="FF0000"/>
                </a:solidFill>
              </a:rPr>
              <a:t>〇骨盤</a:t>
            </a:r>
            <a:r>
              <a:rPr lang="ja-JP" altLang="en-US" dirty="0">
                <a:solidFill>
                  <a:srgbClr val="FF0000"/>
                </a:solidFill>
              </a:rPr>
              <a:t>を上から支える腹筋群</a:t>
            </a:r>
            <a:r>
              <a:rPr lang="ja-JP" altLang="en-US" dirty="0"/>
              <a:t>＆</a:t>
            </a:r>
            <a:r>
              <a:rPr lang="ja-JP" altLang="en-US" dirty="0">
                <a:solidFill>
                  <a:srgbClr val="FF0000"/>
                </a:solidFill>
              </a:rPr>
              <a:t>下から支える股関節周囲筋群の強化</a:t>
            </a:r>
            <a:r>
              <a:rPr lang="ja-JP" altLang="en-US" dirty="0"/>
              <a:t>（特に</a:t>
            </a:r>
            <a:r>
              <a:rPr lang="ja-JP" altLang="en-US" dirty="0">
                <a:solidFill>
                  <a:srgbClr val="FF0000"/>
                </a:solidFill>
              </a:rPr>
              <a:t>股関節外転筋群</a:t>
            </a:r>
            <a:r>
              <a:rPr lang="ja-JP" altLang="en-US" dirty="0"/>
              <a:t>）されることを中心に考えて取り組んでみます。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C799A4D8-17CD-4FF4-88BB-AD4AC758BE36}" type="slidenum">
              <a:rPr kumimoji="1" lang="ja-JP" altLang="en-US" smtClean="0"/>
              <a:t>3</a:t>
            </a:fld>
            <a:endParaRPr kumimoji="1" lang="ja-JP" altLang="en-US"/>
          </a:p>
        </p:txBody>
      </p:sp>
    </p:spTree>
    <p:extLst>
      <p:ext uri="{BB962C8B-B14F-4D97-AF65-F5344CB8AC3E}">
        <p14:creationId xmlns:p14="http://schemas.microsoft.com/office/powerpoint/2010/main" val="722136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股関節の可動性・腹圧・四肢の連動・無意識下での固定という形で段階的に進めながらトレーニングを実際にやってみましょう。</a:t>
            </a:r>
          </a:p>
        </p:txBody>
      </p:sp>
      <p:sp>
        <p:nvSpPr>
          <p:cNvPr id="4" name="スライド番号プレースホルダー 3"/>
          <p:cNvSpPr>
            <a:spLocks noGrp="1"/>
          </p:cNvSpPr>
          <p:nvPr>
            <p:ph type="sldNum" sz="quarter" idx="5"/>
          </p:nvPr>
        </p:nvSpPr>
        <p:spPr/>
        <p:txBody>
          <a:bodyPr/>
          <a:lstStyle/>
          <a:p>
            <a:fld id="{D0B4C2FF-7689-4537-8CE5-4E1976D0A8EA}" type="slidenum">
              <a:rPr kumimoji="1" lang="ja-JP" altLang="en-US" smtClean="0"/>
              <a:t>4</a:t>
            </a:fld>
            <a:endParaRPr kumimoji="1" lang="ja-JP" altLang="en-US"/>
          </a:p>
        </p:txBody>
      </p:sp>
    </p:spTree>
    <p:extLst>
      <p:ext uri="{BB962C8B-B14F-4D97-AF65-F5344CB8AC3E}">
        <p14:creationId xmlns:p14="http://schemas.microsoft.com/office/powerpoint/2010/main" val="87026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3148573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64943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070488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168889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272895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234308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799194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266115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3" name="フッター プレースホルダー 2"/>
          <p:cNvSpPr>
            <a:spLocks noGrp="1"/>
          </p:cNvSpPr>
          <p:nvPr>
            <p:ph type="ftr" sz="quarter" idx="11"/>
          </p:nvPr>
        </p:nvSpPr>
        <p:spPr>
          <a:xfrm>
            <a:off x="2792186" y="6356350"/>
            <a:ext cx="3559628" cy="365125"/>
          </a:xfrm>
        </p:spPr>
        <p:txBody>
          <a:bodyPr/>
          <a:lstStyle/>
          <a:p>
            <a:endParaRPr lang="ja-JP" altLang="en-US" dirty="0"/>
          </a:p>
        </p:txBody>
      </p:sp>
      <p:sp>
        <p:nvSpPr>
          <p:cNvPr id="4" name="スライド番号プレースホルダー 3"/>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1169645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565481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793902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3671541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685800" y="2130425"/>
            <a:ext cx="7772400" cy="1470025"/>
          </a:xfrm>
        </p:spPr>
        <p:txBody>
          <a:bodyPr>
            <a:normAutofit fontScale="90000"/>
          </a:bodyPr>
          <a:lstStyle/>
          <a:p>
            <a:r>
              <a:rPr kumimoji="1" lang="ja-JP" altLang="en-US" dirty="0"/>
              <a:t>④ケガ（障害）の予防を目的とした</a:t>
            </a:r>
            <a:r>
              <a:rPr kumimoji="1" lang="en-US" altLang="ja-JP" dirty="0"/>
              <a:t/>
            </a:r>
            <a:br>
              <a:rPr kumimoji="1" lang="en-US" altLang="ja-JP" dirty="0"/>
            </a:br>
            <a:r>
              <a:rPr kumimoji="1" lang="ja-JP" altLang="en-US" dirty="0"/>
              <a:t>トレーニング</a:t>
            </a:r>
          </a:p>
        </p:txBody>
      </p:sp>
    </p:spTree>
    <p:extLst>
      <p:ext uri="{BB962C8B-B14F-4D97-AF65-F5344CB8AC3E}">
        <p14:creationId xmlns:p14="http://schemas.microsoft.com/office/powerpoint/2010/main" val="2168629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吹き出し 6"/>
          <p:cNvSpPr/>
          <p:nvPr/>
        </p:nvSpPr>
        <p:spPr>
          <a:xfrm>
            <a:off x="4236098" y="1268963"/>
            <a:ext cx="4562669" cy="1016636"/>
          </a:xfrm>
          <a:prstGeom prst="wedgeRoundRectCallout">
            <a:avLst>
              <a:gd name="adj1" fmla="val -70935"/>
              <a:gd name="adj2" fmla="val -43056"/>
              <a:gd name="adj3" fmla="val 16667"/>
            </a:avLst>
          </a:prstGeom>
          <a:noFill/>
          <a:ln w="1905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419878" y="365840"/>
            <a:ext cx="4488024" cy="369332"/>
          </a:xfrm>
          <a:prstGeom prst="rect">
            <a:avLst/>
          </a:prstGeom>
          <a:noFill/>
        </p:spPr>
        <p:txBody>
          <a:bodyPr wrap="square" rtlCol="0">
            <a:spAutoFit/>
          </a:bodyPr>
          <a:lstStyle/>
          <a:p>
            <a:r>
              <a:rPr kumimoji="1" lang="ja-JP" altLang="en-US" dirty="0"/>
              <a:t>体幹トレーニング　（スタビリティトレーニング）</a:t>
            </a:r>
          </a:p>
        </p:txBody>
      </p:sp>
      <p:grpSp>
        <p:nvGrpSpPr>
          <p:cNvPr id="9" name="グループ化 8"/>
          <p:cNvGrpSpPr/>
          <p:nvPr/>
        </p:nvGrpSpPr>
        <p:grpSpPr>
          <a:xfrm>
            <a:off x="742625" y="1110527"/>
            <a:ext cx="2547257" cy="402704"/>
            <a:chOff x="812475" y="1208952"/>
            <a:chExt cx="2547257" cy="402704"/>
          </a:xfrm>
        </p:grpSpPr>
        <p:sp>
          <p:nvSpPr>
            <p:cNvPr id="8" name="円/楕円 7"/>
            <p:cNvSpPr/>
            <p:nvPr/>
          </p:nvSpPr>
          <p:spPr>
            <a:xfrm>
              <a:off x="2453951" y="1208952"/>
              <a:ext cx="886408" cy="402704"/>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812475" y="1225638"/>
              <a:ext cx="2547257" cy="369332"/>
            </a:xfrm>
            <a:prstGeom prst="rect">
              <a:avLst/>
            </a:prstGeom>
            <a:noFill/>
            <a:ln>
              <a:solidFill>
                <a:schemeClr val="tx1"/>
              </a:solidFill>
            </a:ln>
          </p:spPr>
          <p:txBody>
            <a:bodyPr wrap="square" rtlCol="0">
              <a:spAutoFit/>
            </a:bodyPr>
            <a:lstStyle/>
            <a:p>
              <a:r>
                <a:rPr kumimoji="1" lang="ja-JP" altLang="en-US" dirty="0"/>
                <a:t>スタビリティ　＝　安定性</a:t>
              </a:r>
            </a:p>
          </p:txBody>
        </p:sp>
      </p:grpSp>
      <p:sp>
        <p:nvSpPr>
          <p:cNvPr id="4" name="テキスト ボックス 3"/>
          <p:cNvSpPr txBox="1"/>
          <p:nvPr/>
        </p:nvSpPr>
        <p:spPr>
          <a:xfrm>
            <a:off x="4320072" y="1362269"/>
            <a:ext cx="4544009" cy="923330"/>
          </a:xfrm>
          <a:prstGeom prst="rect">
            <a:avLst/>
          </a:prstGeom>
          <a:noFill/>
        </p:spPr>
        <p:txBody>
          <a:bodyPr wrap="square" rtlCol="0">
            <a:spAutoFit/>
          </a:bodyPr>
          <a:lstStyle/>
          <a:p>
            <a:r>
              <a:rPr kumimoji="1" lang="ja-JP" altLang="en-US" dirty="0"/>
              <a:t>・タックルを受けても倒れない</a:t>
            </a:r>
            <a:endParaRPr kumimoji="1" lang="en-US" altLang="ja-JP" dirty="0"/>
          </a:p>
          <a:p>
            <a:r>
              <a:rPr lang="ja-JP" altLang="en-US" dirty="0"/>
              <a:t>・ジャンプや回転の際に動きの軸がぶれない</a:t>
            </a:r>
            <a:endParaRPr lang="en-US" altLang="ja-JP" dirty="0"/>
          </a:p>
          <a:p>
            <a:r>
              <a:rPr lang="ja-JP" altLang="en-US" dirty="0"/>
              <a:t>　　　　　　　　　　　　　　　　　　　　　　　　</a:t>
            </a:r>
            <a:r>
              <a:rPr lang="en-US" altLang="ja-JP" dirty="0" err="1"/>
              <a:t>etc</a:t>
            </a:r>
            <a:endParaRPr lang="en-US" altLang="ja-JP" dirty="0"/>
          </a:p>
        </p:txBody>
      </p:sp>
      <p:grpSp>
        <p:nvGrpSpPr>
          <p:cNvPr id="14" name="グループ化 13"/>
          <p:cNvGrpSpPr/>
          <p:nvPr/>
        </p:nvGrpSpPr>
        <p:grpSpPr>
          <a:xfrm>
            <a:off x="1311013" y="3277898"/>
            <a:ext cx="7091115" cy="2428434"/>
            <a:chOff x="918027" y="2569095"/>
            <a:chExt cx="7091115" cy="2428434"/>
          </a:xfrm>
        </p:grpSpPr>
        <p:sp>
          <p:nvSpPr>
            <p:cNvPr id="5" name="テキスト ボックス 4"/>
            <p:cNvSpPr txBox="1"/>
            <p:nvPr/>
          </p:nvSpPr>
          <p:spPr>
            <a:xfrm>
              <a:off x="918027" y="2569095"/>
              <a:ext cx="5038029" cy="923330"/>
            </a:xfrm>
            <a:prstGeom prst="rect">
              <a:avLst/>
            </a:prstGeom>
            <a:noFill/>
          </p:spPr>
          <p:txBody>
            <a:bodyPr wrap="square" rtlCol="0">
              <a:spAutoFit/>
            </a:bodyPr>
            <a:lstStyle/>
            <a:p>
              <a:r>
                <a:rPr lang="ja-JP" altLang="en-US" dirty="0"/>
                <a:t>実際の競技動作の中では、</a:t>
              </a:r>
              <a:endParaRPr lang="en-US" altLang="ja-JP" dirty="0"/>
            </a:p>
            <a:p>
              <a:r>
                <a:rPr lang="ja-JP" altLang="en-US" dirty="0"/>
                <a:t>　　・体幹部を安定させた上で四肢を動かす</a:t>
              </a:r>
              <a:endParaRPr lang="en-US" altLang="ja-JP" dirty="0"/>
            </a:p>
            <a:p>
              <a:r>
                <a:rPr lang="ja-JP" altLang="en-US" dirty="0"/>
                <a:t>　　・それらを連動させて働かせるが多くみられる</a:t>
              </a:r>
            </a:p>
          </p:txBody>
        </p:sp>
        <p:sp>
          <p:nvSpPr>
            <p:cNvPr id="6" name="テキスト ボックス 5"/>
            <p:cNvSpPr txBox="1"/>
            <p:nvPr/>
          </p:nvSpPr>
          <p:spPr>
            <a:xfrm>
              <a:off x="918028" y="4628197"/>
              <a:ext cx="7091114" cy="369332"/>
            </a:xfrm>
            <a:prstGeom prst="rect">
              <a:avLst/>
            </a:prstGeom>
            <a:noFill/>
          </p:spPr>
          <p:txBody>
            <a:bodyPr wrap="square" rtlCol="0">
              <a:spAutoFit/>
            </a:bodyPr>
            <a:lstStyle/>
            <a:p>
              <a:r>
                <a:rPr kumimoji="1" lang="ja-JP" altLang="en-US" dirty="0"/>
                <a:t>各種スポーツ動作において、安定した力強いパワー発揮が可能となる</a:t>
              </a:r>
            </a:p>
          </p:txBody>
        </p:sp>
        <p:grpSp>
          <p:nvGrpSpPr>
            <p:cNvPr id="13" name="グループ化 12"/>
            <p:cNvGrpSpPr/>
            <p:nvPr/>
          </p:nvGrpSpPr>
          <p:grpSpPr>
            <a:xfrm>
              <a:off x="2348055" y="3567660"/>
              <a:ext cx="1355142" cy="827623"/>
              <a:chOff x="2462355" y="3629959"/>
              <a:chExt cx="1355142" cy="827623"/>
            </a:xfrm>
          </p:grpSpPr>
          <p:sp>
            <p:nvSpPr>
              <p:cNvPr id="11" name="テキスト ボックス 10"/>
              <p:cNvSpPr txBox="1"/>
              <p:nvPr/>
            </p:nvSpPr>
            <p:spPr>
              <a:xfrm>
                <a:off x="2462355" y="3781212"/>
                <a:ext cx="1355142" cy="369332"/>
              </a:xfrm>
              <a:prstGeom prst="rect">
                <a:avLst/>
              </a:prstGeom>
              <a:noFill/>
            </p:spPr>
            <p:txBody>
              <a:bodyPr wrap="square" rtlCol="0">
                <a:spAutoFit/>
              </a:bodyPr>
              <a:lstStyle/>
              <a:p>
                <a:r>
                  <a:rPr kumimoji="1" lang="ja-JP" altLang="en-US" dirty="0">
                    <a:solidFill>
                      <a:srgbClr val="0070C0"/>
                    </a:solidFill>
                  </a:rPr>
                  <a:t>改　　　善</a:t>
                </a:r>
              </a:p>
            </p:txBody>
          </p:sp>
          <p:sp>
            <p:nvSpPr>
              <p:cNvPr id="12" name="下矢印 11"/>
              <p:cNvSpPr/>
              <p:nvPr/>
            </p:nvSpPr>
            <p:spPr>
              <a:xfrm>
                <a:off x="2827305" y="3629959"/>
                <a:ext cx="443204" cy="827623"/>
              </a:xfrm>
              <a:prstGeom prst="downArrow">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spTree>
    <p:extLst>
      <p:ext uri="{BB962C8B-B14F-4D97-AF65-F5344CB8AC3E}">
        <p14:creationId xmlns:p14="http://schemas.microsoft.com/office/powerpoint/2010/main" val="840832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p:cNvGrpSpPr/>
          <p:nvPr/>
        </p:nvGrpSpPr>
        <p:grpSpPr>
          <a:xfrm>
            <a:off x="718457" y="557882"/>
            <a:ext cx="7912359" cy="2808514"/>
            <a:chOff x="681134" y="805413"/>
            <a:chExt cx="7912359" cy="2808514"/>
          </a:xfrm>
        </p:grpSpPr>
        <p:sp>
          <p:nvSpPr>
            <p:cNvPr id="3" name="テキスト ボックス 2"/>
            <p:cNvSpPr txBox="1"/>
            <p:nvPr/>
          </p:nvSpPr>
          <p:spPr>
            <a:xfrm>
              <a:off x="681134" y="1447467"/>
              <a:ext cx="7912359" cy="1754326"/>
            </a:xfrm>
            <a:prstGeom prst="rect">
              <a:avLst/>
            </a:prstGeom>
            <a:noFill/>
          </p:spPr>
          <p:txBody>
            <a:bodyPr wrap="square" rtlCol="0">
              <a:spAutoFit/>
            </a:bodyPr>
            <a:lstStyle/>
            <a:p>
              <a:r>
                <a:rPr kumimoji="1" lang="ja-JP" altLang="en-US" dirty="0"/>
                <a:t>バランスの改善には骨盤の安定性は非常に重要</a:t>
              </a:r>
              <a:endParaRPr kumimoji="1" lang="en-US" altLang="ja-JP" dirty="0"/>
            </a:p>
            <a:p>
              <a:endParaRPr lang="en-US" altLang="ja-JP" dirty="0"/>
            </a:p>
            <a:p>
              <a:r>
                <a:rPr kumimoji="1" lang="ja-JP" altLang="en-US" dirty="0"/>
                <a:t>　　〇骨盤の可動性</a:t>
              </a:r>
              <a:endParaRPr kumimoji="1" lang="en-US" altLang="ja-JP" dirty="0"/>
            </a:p>
            <a:p>
              <a:r>
                <a:rPr lang="ja-JP" altLang="en-US" dirty="0"/>
                <a:t>　　〇骨盤に付着する筋の柔軟性</a:t>
              </a:r>
              <a:endParaRPr lang="en-US" altLang="ja-JP" dirty="0"/>
            </a:p>
            <a:p>
              <a:r>
                <a:rPr kumimoji="1" lang="ja-JP" altLang="en-US" dirty="0">
                  <a:solidFill>
                    <a:srgbClr val="FF0000"/>
                  </a:solidFill>
                </a:rPr>
                <a:t>　　〇骨盤</a:t>
              </a:r>
              <a:r>
                <a:rPr lang="ja-JP" altLang="en-US" dirty="0">
                  <a:solidFill>
                    <a:srgbClr val="FF0000"/>
                  </a:solidFill>
                </a:rPr>
                <a:t>を上から支える腹筋群</a:t>
              </a:r>
              <a:r>
                <a:rPr lang="ja-JP" altLang="en-US" dirty="0"/>
                <a:t>＆</a:t>
              </a:r>
              <a:r>
                <a:rPr lang="ja-JP" altLang="en-US" dirty="0">
                  <a:solidFill>
                    <a:srgbClr val="FF0000"/>
                  </a:solidFill>
                </a:rPr>
                <a:t>下から支える股関節周囲筋群の強化</a:t>
              </a:r>
              <a:endParaRPr lang="en-US" altLang="ja-JP" dirty="0">
                <a:solidFill>
                  <a:srgbClr val="FF0000"/>
                </a:solidFill>
              </a:endParaRPr>
            </a:p>
            <a:p>
              <a:r>
                <a:rPr lang="ja-JP" altLang="en-US" dirty="0">
                  <a:solidFill>
                    <a:srgbClr val="FF0000"/>
                  </a:solidFill>
                </a:rPr>
                <a:t>　　　　　　　　　　　　　　　　　　　　　　　　　　　　　　</a:t>
              </a:r>
              <a:r>
                <a:rPr lang="ja-JP" altLang="en-US" dirty="0"/>
                <a:t>（特に</a:t>
              </a:r>
              <a:r>
                <a:rPr lang="ja-JP" altLang="en-US" dirty="0">
                  <a:solidFill>
                    <a:srgbClr val="FF0000"/>
                  </a:solidFill>
                </a:rPr>
                <a:t>股関節外転筋群</a:t>
              </a:r>
              <a:r>
                <a:rPr lang="ja-JP" altLang="en-US" dirty="0"/>
                <a:t>）</a:t>
              </a:r>
            </a:p>
          </p:txBody>
        </p:sp>
        <p:sp>
          <p:nvSpPr>
            <p:cNvPr id="10" name="円弧 9"/>
            <p:cNvSpPr/>
            <p:nvPr/>
          </p:nvSpPr>
          <p:spPr>
            <a:xfrm rot="12665080">
              <a:off x="1037192" y="805413"/>
              <a:ext cx="2192693" cy="2808514"/>
            </a:xfrm>
            <a:prstGeom prst="arc">
              <a:avLst>
                <a:gd name="adj1" fmla="val 17027816"/>
                <a:gd name="adj2" fmla="val 20683215"/>
              </a:avLst>
            </a:prstGeom>
            <a:ln w="127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grpSp>
        <p:nvGrpSpPr>
          <p:cNvPr id="14" name="グループ化 13"/>
          <p:cNvGrpSpPr/>
          <p:nvPr/>
        </p:nvGrpSpPr>
        <p:grpSpPr>
          <a:xfrm>
            <a:off x="1646853" y="372183"/>
            <a:ext cx="5794310" cy="370738"/>
            <a:chOff x="1073021" y="494771"/>
            <a:chExt cx="5794310" cy="370738"/>
          </a:xfrm>
        </p:grpSpPr>
        <p:sp>
          <p:nvSpPr>
            <p:cNvPr id="2" name="テキスト ボックス 1"/>
            <p:cNvSpPr txBox="1"/>
            <p:nvPr/>
          </p:nvSpPr>
          <p:spPr>
            <a:xfrm>
              <a:off x="4721289" y="494771"/>
              <a:ext cx="2146042" cy="369332"/>
            </a:xfrm>
            <a:prstGeom prst="rect">
              <a:avLst/>
            </a:prstGeom>
            <a:noFill/>
            <a:ln>
              <a:solidFill>
                <a:schemeClr val="tx1"/>
              </a:solidFill>
            </a:ln>
          </p:spPr>
          <p:txBody>
            <a:bodyPr wrap="square" rtlCol="0">
              <a:spAutoFit/>
            </a:bodyPr>
            <a:lstStyle/>
            <a:p>
              <a:r>
                <a:rPr kumimoji="1" lang="ja-JP" altLang="en-US" dirty="0"/>
                <a:t>バランス能力の改善</a:t>
              </a:r>
            </a:p>
          </p:txBody>
        </p:sp>
        <p:sp>
          <p:nvSpPr>
            <p:cNvPr id="12" name="テキスト ボックス 11"/>
            <p:cNvSpPr txBox="1"/>
            <p:nvPr/>
          </p:nvSpPr>
          <p:spPr>
            <a:xfrm>
              <a:off x="1073021" y="496177"/>
              <a:ext cx="2267340" cy="369332"/>
            </a:xfrm>
            <a:prstGeom prst="rect">
              <a:avLst/>
            </a:prstGeom>
            <a:noFill/>
            <a:ln>
              <a:solidFill>
                <a:schemeClr val="tx1"/>
              </a:solidFill>
            </a:ln>
          </p:spPr>
          <p:txBody>
            <a:bodyPr wrap="square" rtlCol="0">
              <a:spAutoFit/>
            </a:bodyPr>
            <a:lstStyle/>
            <a:p>
              <a:r>
                <a:rPr kumimoji="1" lang="ja-JP" altLang="en-US" dirty="0"/>
                <a:t>体幹の安定性の強化</a:t>
              </a:r>
            </a:p>
          </p:txBody>
        </p:sp>
        <p:sp>
          <p:nvSpPr>
            <p:cNvPr id="13" name="右矢印 12"/>
            <p:cNvSpPr/>
            <p:nvPr/>
          </p:nvSpPr>
          <p:spPr>
            <a:xfrm>
              <a:off x="3517641" y="618143"/>
              <a:ext cx="1026367" cy="122588"/>
            </a:xfrm>
            <a:prstGeom prst="rightArrow">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922130" y="3011497"/>
            <a:ext cx="7708686" cy="2810845"/>
            <a:chOff x="1216847" y="2990362"/>
            <a:chExt cx="7708686" cy="2810845"/>
          </a:xfrm>
        </p:grpSpPr>
        <p:grpSp>
          <p:nvGrpSpPr>
            <p:cNvPr id="21" name="グループ化 20"/>
            <p:cNvGrpSpPr/>
            <p:nvPr/>
          </p:nvGrpSpPr>
          <p:grpSpPr>
            <a:xfrm>
              <a:off x="1216847" y="4032921"/>
              <a:ext cx="7708686" cy="1768286"/>
              <a:chOff x="1216847" y="4032921"/>
              <a:chExt cx="7708686" cy="1768286"/>
            </a:xfrm>
          </p:grpSpPr>
          <p:grpSp>
            <p:nvGrpSpPr>
              <p:cNvPr id="20" name="グループ化 19"/>
              <p:cNvGrpSpPr/>
              <p:nvPr/>
            </p:nvGrpSpPr>
            <p:grpSpPr>
              <a:xfrm>
                <a:off x="1216847" y="4032921"/>
                <a:ext cx="7708686" cy="1768286"/>
                <a:chOff x="506920" y="3719588"/>
                <a:chExt cx="7708686" cy="1768286"/>
              </a:xfrm>
            </p:grpSpPr>
            <p:grpSp>
              <p:nvGrpSpPr>
                <p:cNvPr id="15" name="グループ化 14"/>
                <p:cNvGrpSpPr/>
                <p:nvPr/>
              </p:nvGrpSpPr>
              <p:grpSpPr>
                <a:xfrm>
                  <a:off x="506920" y="3719588"/>
                  <a:ext cx="4301413" cy="1768286"/>
                  <a:chOff x="506920" y="3719588"/>
                  <a:chExt cx="4301413" cy="1768286"/>
                </a:xfrm>
              </p:grpSpPr>
              <p:grpSp>
                <p:nvGrpSpPr>
                  <p:cNvPr id="9" name="グループ化 8"/>
                  <p:cNvGrpSpPr/>
                  <p:nvPr/>
                </p:nvGrpSpPr>
                <p:grpSpPr>
                  <a:xfrm>
                    <a:off x="506920" y="3730801"/>
                    <a:ext cx="4301413" cy="1757073"/>
                    <a:chOff x="550505" y="4067748"/>
                    <a:chExt cx="4301413" cy="1757073"/>
                  </a:xfrm>
                  <a:noFill/>
                </p:grpSpPr>
                <p:sp>
                  <p:nvSpPr>
                    <p:cNvPr id="6" name="テキスト ボックス 5"/>
                    <p:cNvSpPr txBox="1"/>
                    <p:nvPr/>
                  </p:nvSpPr>
                  <p:spPr>
                    <a:xfrm>
                      <a:off x="550505" y="4067748"/>
                      <a:ext cx="4301413" cy="646331"/>
                    </a:xfrm>
                    <a:prstGeom prst="rect">
                      <a:avLst/>
                    </a:prstGeom>
                    <a:grpFill/>
                  </p:spPr>
                  <p:txBody>
                    <a:bodyPr wrap="square" rtlCol="0">
                      <a:spAutoFit/>
                    </a:bodyPr>
                    <a:lstStyle/>
                    <a:p>
                      <a:r>
                        <a:rPr kumimoji="1" lang="ja-JP" altLang="en-US" dirty="0"/>
                        <a:t>腹横筋  や腹斜筋をコントロールして 腹圧  を高める</a:t>
                      </a:r>
                    </a:p>
                  </p:txBody>
                </p:sp>
                <p:sp>
                  <p:nvSpPr>
                    <p:cNvPr id="7" name="テキスト ボックス 6"/>
                    <p:cNvSpPr txBox="1"/>
                    <p:nvPr/>
                  </p:nvSpPr>
                  <p:spPr>
                    <a:xfrm>
                      <a:off x="550506" y="5178490"/>
                      <a:ext cx="4301412" cy="646331"/>
                    </a:xfrm>
                    <a:prstGeom prst="rect">
                      <a:avLst/>
                    </a:prstGeom>
                    <a:grpFill/>
                  </p:spPr>
                  <p:txBody>
                    <a:bodyPr wrap="square" rtlCol="0">
                      <a:spAutoFit/>
                    </a:bodyPr>
                    <a:lstStyle/>
                    <a:p>
                      <a:r>
                        <a:rPr kumimoji="1" lang="ja-JP" altLang="en-US" dirty="0"/>
                        <a:t>骨盤周囲でベルト状に作用することによって、骨盤を安定させる</a:t>
                      </a:r>
                    </a:p>
                  </p:txBody>
                </p:sp>
                <p:sp>
                  <p:nvSpPr>
                    <p:cNvPr id="8" name="下矢印 7"/>
                    <p:cNvSpPr/>
                    <p:nvPr/>
                  </p:nvSpPr>
                  <p:spPr>
                    <a:xfrm>
                      <a:off x="2528595" y="4562670"/>
                      <a:ext cx="345232" cy="556232"/>
                    </a:xfrm>
                    <a:prstGeom prst="downArrow">
                      <a:avLst/>
                    </a:prstGeom>
                    <a:grp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5" name="円/楕円 4"/>
                  <p:cNvSpPr/>
                  <p:nvPr/>
                </p:nvSpPr>
                <p:spPr>
                  <a:xfrm>
                    <a:off x="4030825" y="3719588"/>
                    <a:ext cx="592493" cy="383999"/>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7" name="グループ化 16"/>
                <p:cNvGrpSpPr/>
                <p:nvPr/>
              </p:nvGrpSpPr>
              <p:grpSpPr>
                <a:xfrm>
                  <a:off x="5071190" y="3838317"/>
                  <a:ext cx="3144416" cy="1326391"/>
                  <a:chOff x="5197151" y="3730801"/>
                  <a:chExt cx="3144416" cy="1326391"/>
                </a:xfrm>
              </p:grpSpPr>
              <p:sp>
                <p:nvSpPr>
                  <p:cNvPr id="4" name="テキスト ボックス 3"/>
                  <p:cNvSpPr txBox="1"/>
                  <p:nvPr/>
                </p:nvSpPr>
                <p:spPr>
                  <a:xfrm>
                    <a:off x="5428819" y="3946205"/>
                    <a:ext cx="2912748" cy="923330"/>
                  </a:xfrm>
                  <a:prstGeom prst="rect">
                    <a:avLst/>
                  </a:prstGeom>
                  <a:noFill/>
                </p:spPr>
                <p:txBody>
                  <a:bodyPr wrap="square" rtlCol="0">
                    <a:spAutoFit/>
                  </a:bodyPr>
                  <a:lstStyle/>
                  <a:p>
                    <a:r>
                      <a:rPr kumimoji="1" lang="ja-JP" altLang="en-US" dirty="0"/>
                      <a:t>体幹を固定し、下肢から上肢へ効率よく力を伝えるために重要</a:t>
                    </a:r>
                  </a:p>
                </p:txBody>
              </p:sp>
              <p:sp>
                <p:nvSpPr>
                  <p:cNvPr id="16" name="円形吹き出し 15"/>
                  <p:cNvSpPr/>
                  <p:nvPr/>
                </p:nvSpPr>
                <p:spPr>
                  <a:xfrm>
                    <a:off x="5197151" y="3730801"/>
                    <a:ext cx="3144416" cy="1326391"/>
                  </a:xfrm>
                  <a:prstGeom prst="wedgeEllipseCallout">
                    <a:avLst>
                      <a:gd name="adj1" fmla="val -65937"/>
                      <a:gd name="adj2" fmla="val -35984"/>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sp>
            <p:nvSpPr>
              <p:cNvPr id="18" name="円/楕円 17"/>
              <p:cNvSpPr/>
              <p:nvPr/>
            </p:nvSpPr>
            <p:spPr>
              <a:xfrm>
                <a:off x="1219178" y="4044134"/>
                <a:ext cx="855349" cy="322920"/>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23" name="グループ化 22"/>
            <p:cNvGrpSpPr/>
            <p:nvPr/>
          </p:nvGrpSpPr>
          <p:grpSpPr>
            <a:xfrm>
              <a:off x="1782147" y="2990362"/>
              <a:ext cx="2052656" cy="920551"/>
              <a:chOff x="1782147" y="2990362"/>
              <a:chExt cx="2052656" cy="920551"/>
            </a:xfrm>
          </p:grpSpPr>
          <p:sp>
            <p:nvSpPr>
              <p:cNvPr id="19" name="テキスト ボックス 18"/>
              <p:cNvSpPr txBox="1"/>
              <p:nvPr/>
            </p:nvSpPr>
            <p:spPr>
              <a:xfrm>
                <a:off x="1985359" y="3144058"/>
                <a:ext cx="1747195" cy="646331"/>
              </a:xfrm>
              <a:prstGeom prst="rect">
                <a:avLst/>
              </a:prstGeom>
              <a:noFill/>
            </p:spPr>
            <p:txBody>
              <a:bodyPr wrap="square" rtlCol="0">
                <a:spAutoFit/>
              </a:bodyPr>
              <a:lstStyle/>
              <a:p>
                <a:r>
                  <a:rPr lang="ja-JP" altLang="en-US" dirty="0"/>
                  <a:t>すべての動作に先立ち収縮する</a:t>
                </a:r>
                <a:endParaRPr kumimoji="1" lang="ja-JP" altLang="en-US" dirty="0"/>
              </a:p>
            </p:txBody>
          </p:sp>
          <p:sp>
            <p:nvSpPr>
              <p:cNvPr id="22" name="円形吹き出し 21"/>
              <p:cNvSpPr/>
              <p:nvPr/>
            </p:nvSpPr>
            <p:spPr>
              <a:xfrm>
                <a:off x="1782147" y="2990362"/>
                <a:ext cx="2052656" cy="920551"/>
              </a:xfrm>
              <a:prstGeom prst="wedgeEllipseCallout">
                <a:avLst>
                  <a:gd name="adj1" fmla="val -43561"/>
                  <a:gd name="adj2" fmla="val 67568"/>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spTree>
    <p:extLst>
      <p:ext uri="{BB962C8B-B14F-4D97-AF65-F5344CB8AC3E}">
        <p14:creationId xmlns:p14="http://schemas.microsoft.com/office/powerpoint/2010/main" val="941288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グループ化 21"/>
          <p:cNvGrpSpPr/>
          <p:nvPr/>
        </p:nvGrpSpPr>
        <p:grpSpPr>
          <a:xfrm>
            <a:off x="762065" y="808186"/>
            <a:ext cx="6648026" cy="5011812"/>
            <a:chOff x="272856" y="2733460"/>
            <a:chExt cx="2696546" cy="2607648"/>
          </a:xfrm>
        </p:grpSpPr>
        <p:grpSp>
          <p:nvGrpSpPr>
            <p:cNvPr id="21" name="グループ化 20"/>
            <p:cNvGrpSpPr/>
            <p:nvPr/>
          </p:nvGrpSpPr>
          <p:grpSpPr>
            <a:xfrm>
              <a:off x="1700439" y="3605916"/>
              <a:ext cx="1166" cy="1370191"/>
              <a:chOff x="3264548" y="1418253"/>
              <a:chExt cx="1166" cy="1370191"/>
            </a:xfrm>
          </p:grpSpPr>
          <p:cxnSp>
            <p:nvCxnSpPr>
              <p:cNvPr id="4" name="直線矢印コネクタ 3"/>
              <p:cNvCxnSpPr/>
              <p:nvPr/>
            </p:nvCxnSpPr>
            <p:spPr>
              <a:xfrm>
                <a:off x="3265714" y="1418253"/>
                <a:ext cx="0" cy="298628"/>
              </a:xfrm>
              <a:prstGeom prst="straightConnector1">
                <a:avLst/>
              </a:prstGeom>
              <a:ln>
                <a:solidFill>
                  <a:schemeClr val="accent2"/>
                </a:solidFill>
                <a:tailEnd type="triangle"/>
              </a:ln>
            </p:spPr>
            <p:style>
              <a:lnRef idx="2">
                <a:schemeClr val="accent1"/>
              </a:lnRef>
              <a:fillRef idx="0">
                <a:schemeClr val="accent1"/>
              </a:fillRef>
              <a:effectRef idx="1">
                <a:schemeClr val="accent1"/>
              </a:effectRef>
              <a:fontRef idx="minor">
                <a:schemeClr val="tx1"/>
              </a:fontRef>
            </p:style>
          </p:cxnSp>
          <p:cxnSp>
            <p:nvCxnSpPr>
              <p:cNvPr id="5" name="直線矢印コネクタ 4"/>
              <p:cNvCxnSpPr/>
              <p:nvPr/>
            </p:nvCxnSpPr>
            <p:spPr>
              <a:xfrm>
                <a:off x="3265714" y="1957388"/>
                <a:ext cx="0" cy="285750"/>
              </a:xfrm>
              <a:prstGeom prst="straightConnector1">
                <a:avLst/>
              </a:prstGeom>
              <a:ln>
                <a:solidFill>
                  <a:schemeClr val="accent2"/>
                </a:solidFill>
                <a:tailEnd type="triangle"/>
              </a:ln>
            </p:spPr>
            <p:style>
              <a:lnRef idx="2">
                <a:schemeClr val="accent1"/>
              </a:lnRef>
              <a:fillRef idx="0">
                <a:schemeClr val="accent1"/>
              </a:fillRef>
              <a:effectRef idx="1">
                <a:schemeClr val="accent1"/>
              </a:effectRef>
              <a:fontRef idx="minor">
                <a:schemeClr val="tx1"/>
              </a:fontRef>
            </p:style>
          </p:cxnSp>
          <p:cxnSp>
            <p:nvCxnSpPr>
              <p:cNvPr id="6" name="直線矢印コネクタ 5"/>
              <p:cNvCxnSpPr/>
              <p:nvPr/>
            </p:nvCxnSpPr>
            <p:spPr>
              <a:xfrm>
                <a:off x="3264548" y="2516981"/>
                <a:ext cx="0" cy="271463"/>
              </a:xfrm>
              <a:prstGeom prst="straightConnector1">
                <a:avLst/>
              </a:prstGeom>
              <a:ln>
                <a:solidFill>
                  <a:schemeClr val="accent2"/>
                </a:solidFill>
                <a:tailEnd type="triangle"/>
              </a:ln>
            </p:spPr>
            <p:style>
              <a:lnRef idx="2">
                <a:schemeClr val="accent1"/>
              </a:lnRef>
              <a:fillRef idx="0">
                <a:schemeClr val="accent1"/>
              </a:fillRef>
              <a:effectRef idx="1">
                <a:schemeClr val="accent1"/>
              </a:effectRef>
              <a:fontRef idx="minor">
                <a:schemeClr val="tx1"/>
              </a:fontRef>
            </p:style>
          </p:cxnSp>
        </p:grpSp>
        <p:grpSp>
          <p:nvGrpSpPr>
            <p:cNvPr id="20" name="グループ化 19"/>
            <p:cNvGrpSpPr/>
            <p:nvPr/>
          </p:nvGrpSpPr>
          <p:grpSpPr>
            <a:xfrm>
              <a:off x="272856" y="2733460"/>
              <a:ext cx="2696546" cy="2607648"/>
              <a:chOff x="1838131" y="542710"/>
              <a:chExt cx="2696546" cy="2607648"/>
            </a:xfrm>
          </p:grpSpPr>
          <p:sp>
            <p:nvSpPr>
              <p:cNvPr id="2" name="テキスト ボックス 1"/>
              <p:cNvSpPr txBox="1"/>
              <p:nvPr/>
            </p:nvSpPr>
            <p:spPr>
              <a:xfrm>
                <a:off x="1996751" y="1084600"/>
                <a:ext cx="2537926" cy="2065758"/>
              </a:xfrm>
              <a:prstGeom prst="rect">
                <a:avLst/>
              </a:prstGeom>
              <a:noFill/>
            </p:spPr>
            <p:txBody>
              <a:bodyPr wrap="square" rtlCol="0">
                <a:spAutoFit/>
              </a:bodyPr>
              <a:lstStyle/>
              <a:p>
                <a:pPr algn="ctr"/>
                <a:r>
                  <a:rPr lang="ja-JP" altLang="en-US" sz="3600" dirty="0"/>
                  <a:t>股関節の可動性</a:t>
                </a:r>
                <a:endParaRPr lang="en-US" altLang="ja-JP" sz="3600" dirty="0"/>
              </a:p>
              <a:p>
                <a:pPr algn="ctr"/>
                <a:endParaRPr kumimoji="1" lang="en-US" altLang="ja-JP" sz="3600" dirty="0"/>
              </a:p>
              <a:p>
                <a:pPr algn="ctr"/>
                <a:r>
                  <a:rPr lang="ja-JP" altLang="en-US" sz="3600" dirty="0"/>
                  <a:t>腹圧</a:t>
                </a:r>
                <a:endParaRPr lang="en-US" altLang="ja-JP" sz="3600" dirty="0"/>
              </a:p>
              <a:p>
                <a:pPr algn="ctr"/>
                <a:endParaRPr kumimoji="1" lang="en-US" altLang="ja-JP" sz="3600" dirty="0"/>
              </a:p>
              <a:p>
                <a:pPr algn="ctr"/>
                <a:r>
                  <a:rPr lang="ja-JP" altLang="en-US" sz="3600" dirty="0"/>
                  <a:t>四肢の連動</a:t>
                </a:r>
                <a:endParaRPr lang="en-US" altLang="ja-JP" sz="3600" dirty="0"/>
              </a:p>
              <a:p>
                <a:pPr algn="ctr"/>
                <a:endParaRPr kumimoji="1" lang="en-US" altLang="ja-JP" sz="3600" dirty="0"/>
              </a:p>
              <a:p>
                <a:pPr algn="ctr"/>
                <a:r>
                  <a:rPr lang="ja-JP" altLang="en-US" sz="3600" dirty="0"/>
                  <a:t>無意識下での固定</a:t>
                </a:r>
                <a:endParaRPr kumimoji="1" lang="ja-JP" altLang="en-US" sz="3600" dirty="0"/>
              </a:p>
            </p:txBody>
          </p:sp>
          <p:grpSp>
            <p:nvGrpSpPr>
              <p:cNvPr id="18" name="グループ化 17"/>
              <p:cNvGrpSpPr/>
              <p:nvPr/>
            </p:nvGrpSpPr>
            <p:grpSpPr>
              <a:xfrm>
                <a:off x="1838131" y="542710"/>
                <a:ext cx="1786812" cy="369332"/>
                <a:chOff x="1987421" y="587829"/>
                <a:chExt cx="1786812" cy="369332"/>
              </a:xfrm>
            </p:grpSpPr>
            <p:sp>
              <p:nvSpPr>
                <p:cNvPr id="16" name="テキスト ボックス 15"/>
                <p:cNvSpPr txBox="1"/>
                <p:nvPr/>
              </p:nvSpPr>
              <p:spPr>
                <a:xfrm>
                  <a:off x="2272004" y="587829"/>
                  <a:ext cx="1502229" cy="336286"/>
                </a:xfrm>
                <a:prstGeom prst="rect">
                  <a:avLst/>
                </a:prstGeom>
                <a:noFill/>
              </p:spPr>
              <p:txBody>
                <a:bodyPr wrap="square" rtlCol="0">
                  <a:spAutoFit/>
                </a:bodyPr>
                <a:lstStyle/>
                <a:p>
                  <a:r>
                    <a:rPr kumimoji="1" lang="ja-JP" altLang="en-US" sz="3600" dirty="0"/>
                    <a:t>段階的</a:t>
                  </a:r>
                </a:p>
              </p:txBody>
            </p:sp>
            <p:sp>
              <p:nvSpPr>
                <p:cNvPr id="17" name="円/楕円 16"/>
                <p:cNvSpPr/>
                <p:nvPr/>
              </p:nvSpPr>
              <p:spPr>
                <a:xfrm>
                  <a:off x="1987421" y="587829"/>
                  <a:ext cx="1268963" cy="369332"/>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grpSp>
    </p:spTree>
    <p:extLst>
      <p:ext uri="{BB962C8B-B14F-4D97-AF65-F5344CB8AC3E}">
        <p14:creationId xmlns:p14="http://schemas.microsoft.com/office/powerpoint/2010/main" val="1272148432"/>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1294</TotalTime>
  <Words>320</Words>
  <Application>Microsoft Office PowerPoint</Application>
  <PresentationFormat>画面に合わせる (4:3)</PresentationFormat>
  <Paragraphs>44</Paragraphs>
  <Slides>4</Slides>
  <Notes>4</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ホワイト</vt:lpstr>
      <vt:lpstr>④ケガ（障害）の予防を目的とした トレーニング</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ケガをした時の応急処置</dc:title>
  <dc:creator>鈴木 裕太郎</dc:creator>
  <cp:lastModifiedBy>tokkun</cp:lastModifiedBy>
  <cp:revision>116</cp:revision>
  <cp:lastPrinted>2020-08-20T00:52:35Z</cp:lastPrinted>
  <dcterms:created xsi:type="dcterms:W3CDTF">2020-08-04T10:17:27Z</dcterms:created>
  <dcterms:modified xsi:type="dcterms:W3CDTF">2020-09-11T02:52:56Z</dcterms:modified>
</cp:coreProperties>
</file>