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289" r:id="rId2"/>
    <p:sldId id="264" r:id="rId3"/>
    <p:sldId id="265" r:id="rId4"/>
    <p:sldId id="266" r:id="rId5"/>
    <p:sldId id="267" r:id="rId6"/>
    <p:sldId id="273" r:id="rId7"/>
  </p:sldIdLst>
  <p:sldSz cx="9144000" cy="6858000" type="screen4x3"/>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07">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579" autoAdjust="0"/>
  </p:normalViewPr>
  <p:slideViewPr>
    <p:cSldViewPr snapToGrid="0" snapToObjects="1">
      <p:cViewPr varScale="1">
        <p:scale>
          <a:sx n="112" d="100"/>
          <a:sy n="112" d="100"/>
        </p:scale>
        <p:origin x="-6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3972" y="-78"/>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b9be5f9dd4ea6295" providerId="LiveId" clId="{A10E13A3-35D5-405A-8B01-F2D29B76471E}"/>
    <pc:docChg chg="undo custSel addSld modSld">
      <pc:chgData name=" " userId="b9be5f9dd4ea6295" providerId="LiveId" clId="{A10E13A3-35D5-405A-8B01-F2D29B76471E}" dt="2020-08-19T13:33:44.873" v="2900" actId="255"/>
      <pc:docMkLst>
        <pc:docMk/>
      </pc:docMkLst>
      <pc:sldChg chg="modNotesTx">
        <pc:chgData name=" " userId="b9be5f9dd4ea6295" providerId="LiveId" clId="{A10E13A3-35D5-405A-8B01-F2D29B76471E}" dt="2020-08-19T12:55:28.317" v="1078" actId="20577"/>
        <pc:sldMkLst>
          <pc:docMk/>
          <pc:sldMk cId="443299608" sldId="262"/>
        </pc:sldMkLst>
      </pc:sldChg>
      <pc:sldChg chg="modNotesTx">
        <pc:chgData name=" " userId="b9be5f9dd4ea6295" providerId="LiveId" clId="{A10E13A3-35D5-405A-8B01-F2D29B76471E}" dt="2020-08-19T12:58:39.346" v="1246" actId="20577"/>
        <pc:sldMkLst>
          <pc:docMk/>
          <pc:sldMk cId="2168629747" sldId="263"/>
        </pc:sldMkLst>
      </pc:sldChg>
      <pc:sldChg chg="modNotesTx">
        <pc:chgData name=" " userId="b9be5f9dd4ea6295" providerId="LiveId" clId="{A10E13A3-35D5-405A-8B01-F2D29B76471E}" dt="2020-08-19T12:40:57.180" v="359" actId="20577"/>
        <pc:sldMkLst>
          <pc:docMk/>
          <pc:sldMk cId="1827469029" sldId="264"/>
        </pc:sldMkLst>
      </pc:sldChg>
      <pc:sldChg chg="modNotesTx">
        <pc:chgData name=" " userId="b9be5f9dd4ea6295" providerId="LiveId" clId="{A10E13A3-35D5-405A-8B01-F2D29B76471E}" dt="2020-08-19T12:44:50.762" v="460" actId="20577"/>
        <pc:sldMkLst>
          <pc:docMk/>
          <pc:sldMk cId="830685234" sldId="266"/>
        </pc:sldMkLst>
      </pc:sldChg>
      <pc:sldChg chg="modNotesTx">
        <pc:chgData name=" " userId="b9be5f9dd4ea6295" providerId="LiveId" clId="{A10E13A3-35D5-405A-8B01-F2D29B76471E}" dt="2020-08-19T12:47:03.908" v="596" actId="20577"/>
        <pc:sldMkLst>
          <pc:docMk/>
          <pc:sldMk cId="1619967068" sldId="267"/>
        </pc:sldMkLst>
      </pc:sldChg>
      <pc:sldChg chg="modNotesTx">
        <pc:chgData name=" " userId="b9be5f9dd4ea6295" providerId="LiveId" clId="{A10E13A3-35D5-405A-8B01-F2D29B76471E}" dt="2020-08-19T12:34:38.815" v="114" actId="20577"/>
        <pc:sldMkLst>
          <pc:docMk/>
          <pc:sldMk cId="124106750" sldId="272"/>
        </pc:sldMkLst>
      </pc:sldChg>
      <pc:sldChg chg="modNotesTx">
        <pc:chgData name=" " userId="b9be5f9dd4ea6295" providerId="LiveId" clId="{A10E13A3-35D5-405A-8B01-F2D29B76471E}" dt="2020-08-19T12:50:00.681" v="756" actId="20577"/>
        <pc:sldMkLst>
          <pc:docMk/>
          <pc:sldMk cId="3320024467" sldId="273"/>
        </pc:sldMkLst>
      </pc:sldChg>
      <pc:sldChg chg="modNotesTx">
        <pc:chgData name=" " userId="b9be5f9dd4ea6295" providerId="LiveId" clId="{A10E13A3-35D5-405A-8B01-F2D29B76471E}" dt="2020-08-19T13:04:38.659" v="1504" actId="20577"/>
        <pc:sldMkLst>
          <pc:docMk/>
          <pc:sldMk cId="840832430" sldId="285"/>
        </pc:sldMkLst>
      </pc:sldChg>
      <pc:sldChg chg="addSp delSp modSp modNotesTx">
        <pc:chgData name=" " userId="b9be5f9dd4ea6295" providerId="LiveId" clId="{A10E13A3-35D5-405A-8B01-F2D29B76471E}" dt="2020-08-19T13:09:14.055" v="1682" actId="20577"/>
        <pc:sldMkLst>
          <pc:docMk/>
          <pc:sldMk cId="941288011" sldId="286"/>
        </pc:sldMkLst>
        <pc:spChg chg="mod">
          <ac:chgData name=" " userId="b9be5f9dd4ea6295" providerId="LiveId" clId="{A10E13A3-35D5-405A-8B01-F2D29B76471E}" dt="2020-08-19T13:05:14.823" v="1515"/>
          <ac:spMkLst>
            <pc:docMk/>
            <pc:sldMk cId="941288011" sldId="286"/>
            <ac:spMk id="26" creationId="{7ABE7202-CA96-4208-AA0C-E6F77AC5162E}"/>
          </ac:spMkLst>
        </pc:spChg>
        <pc:spChg chg="mod">
          <ac:chgData name=" " userId="b9be5f9dd4ea6295" providerId="LiveId" clId="{A10E13A3-35D5-405A-8B01-F2D29B76471E}" dt="2020-08-19T13:05:14.823" v="1515"/>
          <ac:spMkLst>
            <pc:docMk/>
            <pc:sldMk cId="941288011" sldId="286"/>
            <ac:spMk id="27" creationId="{95CD7E07-0A1A-4E66-9C0D-2AD357BFA191}"/>
          </ac:spMkLst>
        </pc:spChg>
        <pc:spChg chg="mod">
          <ac:chgData name=" " userId="b9be5f9dd4ea6295" providerId="LiveId" clId="{A10E13A3-35D5-405A-8B01-F2D29B76471E}" dt="2020-08-19T13:05:14.823" v="1515"/>
          <ac:spMkLst>
            <pc:docMk/>
            <pc:sldMk cId="941288011" sldId="286"/>
            <ac:spMk id="28" creationId="{AFB38B05-520F-462C-A48E-CC1252AE1862}"/>
          </ac:spMkLst>
        </pc:spChg>
        <pc:spChg chg="mod">
          <ac:chgData name=" " userId="b9be5f9dd4ea6295" providerId="LiveId" clId="{A10E13A3-35D5-405A-8B01-F2D29B76471E}" dt="2020-08-19T13:05:21.249" v="1517"/>
          <ac:spMkLst>
            <pc:docMk/>
            <pc:sldMk cId="941288011" sldId="286"/>
            <ac:spMk id="30" creationId="{FA13FB86-05BE-40F9-9359-C34F6E2D5A77}"/>
          </ac:spMkLst>
        </pc:spChg>
        <pc:spChg chg="mod">
          <ac:chgData name=" " userId="b9be5f9dd4ea6295" providerId="LiveId" clId="{A10E13A3-35D5-405A-8B01-F2D29B76471E}" dt="2020-08-19T13:05:21.249" v="1517"/>
          <ac:spMkLst>
            <pc:docMk/>
            <pc:sldMk cId="941288011" sldId="286"/>
            <ac:spMk id="31" creationId="{BBD0D9B7-5B9A-4A55-B2F0-3582E842A513}"/>
          </ac:spMkLst>
        </pc:spChg>
        <pc:spChg chg="mod">
          <ac:chgData name=" " userId="b9be5f9dd4ea6295" providerId="LiveId" clId="{A10E13A3-35D5-405A-8B01-F2D29B76471E}" dt="2020-08-19T13:05:21.249" v="1517"/>
          <ac:spMkLst>
            <pc:docMk/>
            <pc:sldMk cId="941288011" sldId="286"/>
            <ac:spMk id="32" creationId="{061B3642-0381-431C-9A7D-D5DD662158CF}"/>
          </ac:spMkLst>
        </pc:spChg>
        <pc:grpChg chg="add del mod">
          <ac:chgData name=" " userId="b9be5f9dd4ea6295" providerId="LiveId" clId="{A10E13A3-35D5-405A-8B01-F2D29B76471E}" dt="2020-08-19T13:05:17.671" v="1516"/>
          <ac:grpSpMkLst>
            <pc:docMk/>
            <pc:sldMk cId="941288011" sldId="286"/>
            <ac:grpSpMk id="25" creationId="{84A7D737-72BF-4F4A-9C03-87F65F417B1A}"/>
          </ac:grpSpMkLst>
        </pc:grpChg>
        <pc:grpChg chg="add del mod">
          <ac:chgData name=" " userId="b9be5f9dd4ea6295" providerId="LiveId" clId="{A10E13A3-35D5-405A-8B01-F2D29B76471E}" dt="2020-08-19T13:05:23.437" v="1518"/>
          <ac:grpSpMkLst>
            <pc:docMk/>
            <pc:sldMk cId="941288011" sldId="286"/>
            <ac:grpSpMk id="29" creationId="{D0E82E58-C229-4A36-85F0-39EA74E12743}"/>
          </ac:grpSpMkLst>
        </pc:grpChg>
      </pc:sldChg>
      <pc:sldChg chg="modSp mod modNotesTx">
        <pc:chgData name=" " userId="b9be5f9dd4ea6295" providerId="LiveId" clId="{A10E13A3-35D5-405A-8B01-F2D29B76471E}" dt="2020-08-19T13:10:20.026" v="1750" actId="20577"/>
        <pc:sldMkLst>
          <pc:docMk/>
          <pc:sldMk cId="1272148432" sldId="287"/>
        </pc:sldMkLst>
        <pc:spChg chg="mod">
          <ac:chgData name=" " userId="b9be5f9dd4ea6295" providerId="LiveId" clId="{A10E13A3-35D5-405A-8B01-F2D29B76471E}" dt="2020-08-19T13:09:33.501" v="1703" actId="20577"/>
          <ac:spMkLst>
            <pc:docMk/>
            <pc:sldMk cId="1272148432" sldId="287"/>
            <ac:spMk id="2" creationId="{00000000-0000-0000-0000-000000000000}"/>
          </ac:spMkLst>
        </pc:spChg>
      </pc:sldChg>
      <pc:sldChg chg="addSp delSp modSp new mod">
        <pc:chgData name=" " userId="b9be5f9dd4ea6295" providerId="LiveId" clId="{A10E13A3-35D5-405A-8B01-F2D29B76471E}" dt="2020-08-19T13:33:44.873" v="2900" actId="255"/>
        <pc:sldMkLst>
          <pc:docMk/>
          <pc:sldMk cId="2130454144" sldId="290"/>
        </pc:sldMkLst>
        <pc:spChg chg="add mod">
          <ac:chgData name=" " userId="b9be5f9dd4ea6295" providerId="LiveId" clId="{A10E13A3-35D5-405A-8B01-F2D29B76471E}" dt="2020-08-19T13:12:59.876" v="1775"/>
          <ac:spMkLst>
            <pc:docMk/>
            <pc:sldMk cId="2130454144" sldId="290"/>
            <ac:spMk id="2" creationId="{466C106A-B066-4C8D-A33C-F6C47415BD6C}"/>
          </ac:spMkLst>
        </pc:spChg>
        <pc:spChg chg="add del">
          <ac:chgData name=" " userId="b9be5f9dd4ea6295" providerId="LiveId" clId="{A10E13A3-35D5-405A-8B01-F2D29B76471E}" dt="2020-08-19T13:12:02.133" v="1765" actId="11529"/>
          <ac:spMkLst>
            <pc:docMk/>
            <pc:sldMk cId="2130454144" sldId="290"/>
            <ac:spMk id="3" creationId="{02E1F19A-532C-4268-8C29-7F71CC5A0B28}"/>
          </ac:spMkLst>
        </pc:spChg>
        <pc:spChg chg="add del">
          <ac:chgData name=" " userId="b9be5f9dd4ea6295" providerId="LiveId" clId="{A10E13A3-35D5-405A-8B01-F2D29B76471E}" dt="2020-08-19T13:12:32.981" v="1767" actId="11529"/>
          <ac:spMkLst>
            <pc:docMk/>
            <pc:sldMk cId="2130454144" sldId="290"/>
            <ac:spMk id="4" creationId="{6E509BC9-A695-4A99-A683-79CA379BC4CA}"/>
          </ac:spMkLst>
        </pc:spChg>
        <pc:spChg chg="add del mod">
          <ac:chgData name=" " userId="b9be5f9dd4ea6295" providerId="LiveId" clId="{A10E13A3-35D5-405A-8B01-F2D29B76471E}" dt="2020-08-19T13:13:15.472" v="1780"/>
          <ac:spMkLst>
            <pc:docMk/>
            <pc:sldMk cId="2130454144" sldId="290"/>
            <ac:spMk id="5" creationId="{C20944F4-5E86-4B3A-8C68-4BFA156EAEBC}"/>
          </ac:spMkLst>
        </pc:spChg>
        <pc:spChg chg="add mod">
          <ac:chgData name=" " userId="b9be5f9dd4ea6295" providerId="LiveId" clId="{A10E13A3-35D5-405A-8B01-F2D29B76471E}" dt="2020-08-19T13:33:44.873" v="2900" actId="255"/>
          <ac:spMkLst>
            <pc:docMk/>
            <pc:sldMk cId="2130454144" sldId="290"/>
            <ac:spMk id="6" creationId="{5E88AAE0-8C15-4021-91F2-0BA1399FB92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626" y="0"/>
            <a:ext cx="2919565" cy="493868"/>
          </a:xfrm>
          <a:prstGeom prst="rect">
            <a:avLst/>
          </a:prstGeom>
        </p:spPr>
        <p:txBody>
          <a:bodyPr vert="horz" lIns="90763" tIns="45382" rIns="90763" bIns="45382" rtlCol="0"/>
          <a:lstStyle>
            <a:lvl1pPr algn="r">
              <a:defRPr sz="1200"/>
            </a:lvl1pPr>
          </a:lstStyle>
          <a:p>
            <a:fld id="{A7A7B1BD-FAB2-469E-A495-15ADED1078AA}" type="datetimeFigureOut">
              <a:rPr kumimoji="1" lang="ja-JP" altLang="en-US" smtClean="0"/>
              <a:t>2020/9/11</a:t>
            </a:fld>
            <a:endParaRPr kumimoji="1" lang="ja-JP" altLang="en-US"/>
          </a:p>
        </p:txBody>
      </p:sp>
      <p:sp>
        <p:nvSpPr>
          <p:cNvPr id="4" name="フッター プレースホルダー 3"/>
          <p:cNvSpPr>
            <a:spLocks noGrp="1"/>
          </p:cNvSpPr>
          <p:nvPr>
            <p:ph type="ftr" sz="quarter" idx="2"/>
          </p:nvPr>
        </p:nvSpPr>
        <p:spPr>
          <a:xfrm>
            <a:off x="0" y="9372445"/>
            <a:ext cx="2919565" cy="493868"/>
          </a:xfrm>
          <a:prstGeom prst="rect">
            <a:avLst/>
          </a:prstGeom>
        </p:spPr>
        <p:txBody>
          <a:bodyPr vert="horz" lIns="90763" tIns="45382" rIns="90763" bIns="453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626" y="9372445"/>
            <a:ext cx="2919565" cy="493868"/>
          </a:xfrm>
          <a:prstGeom prst="rect">
            <a:avLst/>
          </a:prstGeom>
        </p:spPr>
        <p:txBody>
          <a:bodyPr vert="horz" lIns="90763" tIns="45382" rIns="90763" bIns="45382" rtlCol="0" anchor="b"/>
          <a:lstStyle>
            <a:lvl1pPr algn="r">
              <a:defRPr sz="1200"/>
            </a:lvl1pPr>
          </a:lstStyle>
          <a:p>
            <a:fld id="{1C2788D9-9BAB-4610-84AE-8A819711A88E}" type="slidenum">
              <a:rPr kumimoji="1" lang="ja-JP" altLang="en-US" smtClean="0"/>
              <a:t>‹#›</a:t>
            </a:fld>
            <a:endParaRPr kumimoji="1" lang="ja-JP" altLang="en-US"/>
          </a:p>
        </p:txBody>
      </p:sp>
    </p:spTree>
    <p:extLst>
      <p:ext uri="{BB962C8B-B14F-4D97-AF65-F5344CB8AC3E}">
        <p14:creationId xmlns:p14="http://schemas.microsoft.com/office/powerpoint/2010/main" val="55042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26" y="0"/>
            <a:ext cx="2919565" cy="493868"/>
          </a:xfrm>
          <a:prstGeom prst="rect">
            <a:avLst/>
          </a:prstGeom>
        </p:spPr>
        <p:txBody>
          <a:bodyPr vert="horz" lIns="90763" tIns="45382" rIns="90763" bIns="45382" rtlCol="0"/>
          <a:lstStyle>
            <a:lvl1pPr algn="r">
              <a:defRPr sz="1200"/>
            </a:lvl1pPr>
          </a:lstStyle>
          <a:p>
            <a:fld id="{5A0C8F5D-58CF-4C47-924C-7851B5233CA2}" type="datetimeFigureOut">
              <a:rPr kumimoji="1" lang="ja-JP" altLang="en-US" smtClean="0"/>
              <a:t>2020/9/11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673262" y="4686223"/>
            <a:ext cx="5389240" cy="4440077"/>
          </a:xfrm>
          <a:prstGeom prst="rect">
            <a:avLst/>
          </a:prstGeom>
        </p:spPr>
        <p:txBody>
          <a:bodyPr vert="horz" lIns="90763" tIns="45382" rIns="90763" bIns="453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0868"/>
            <a:ext cx="2919565" cy="493867"/>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6" y="9370868"/>
            <a:ext cx="2919565" cy="493867"/>
          </a:xfrm>
          <a:prstGeom prst="rect">
            <a:avLst/>
          </a:prstGeom>
        </p:spPr>
        <p:txBody>
          <a:bodyPr vert="horz" lIns="90763" tIns="45382" rIns="90763" bIns="45382" rtlCol="0" anchor="b"/>
          <a:lstStyle>
            <a:lvl1pPr algn="r">
              <a:defRPr sz="1200"/>
            </a:lvl1pPr>
          </a:lstStyle>
          <a:p>
            <a:fld id="{D0B4C2FF-7689-4537-8CE5-4E1976D0A8EA}" type="slidenum">
              <a:rPr kumimoji="1" lang="ja-JP" altLang="en-US" smtClean="0"/>
              <a:t>‹#›</a:t>
            </a:fld>
            <a:endParaRPr kumimoji="1" lang="ja-JP" altLang="en-US"/>
          </a:p>
        </p:txBody>
      </p:sp>
    </p:spTree>
    <p:extLst>
      <p:ext uri="{BB962C8B-B14F-4D97-AF65-F5344CB8AC3E}">
        <p14:creationId xmlns:p14="http://schemas.microsoft.com/office/powerpoint/2010/main" val="38693368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専門学校浜松医療学院の杉山です。今回は前回に引き続き障害予防のストレッチということで、磐田農業高校女子バスケットボール部の皆さんと一緒に学習していきましょう。宜しくお願いします。</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1</a:t>
            </a:fld>
            <a:endParaRPr kumimoji="1" lang="ja-JP" altLang="en-US"/>
          </a:p>
        </p:txBody>
      </p:sp>
    </p:spTree>
    <p:extLst>
      <p:ext uri="{BB962C8B-B14F-4D97-AF65-F5344CB8AC3E}">
        <p14:creationId xmlns:p14="http://schemas.microsoft.com/office/powerpoint/2010/main" val="10831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前回の動画で可動域の改善をすることにより、トレーニング前、試合前のウォーミングアップが大切になります。目的</a:t>
            </a:r>
            <a:r>
              <a:rPr lang="ja-JP" altLang="en-US" dirty="0"/>
              <a:t>パフォーマンスの向上とトレーニングの効率化や</a:t>
            </a:r>
            <a:r>
              <a:rPr lang="ja-JP" altLang="en-US" dirty="0">
                <a:solidFill>
                  <a:srgbClr val="FF0000"/>
                </a:solidFill>
              </a:rPr>
              <a:t>外傷、障害の予防、</a:t>
            </a:r>
            <a:r>
              <a:rPr lang="ja-JP" altLang="en-US" dirty="0"/>
              <a:t>体温（筋温）の上昇を図ることで</a:t>
            </a:r>
            <a:r>
              <a:rPr kumimoji="1" lang="ja-JP" altLang="en-US" dirty="0"/>
              <a:t>効果として</a:t>
            </a:r>
            <a:r>
              <a:rPr lang="ja-JP" altLang="en-US" dirty="0"/>
              <a:t>スムーズな筋力発揮や</a:t>
            </a:r>
            <a:r>
              <a:rPr kumimoji="1" lang="ja-JP" altLang="en-US" dirty="0"/>
              <a:t>筋肉、腱の柔軟性が高まり、関節可動域が広がる事で</a:t>
            </a:r>
            <a:r>
              <a:rPr lang="ja-JP" altLang="en-US" dirty="0"/>
              <a:t>エネルギー効率が上がると思われます。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D0B4C2FF-7689-4537-8CE5-4E1976D0A8EA}" type="slidenum">
              <a:rPr kumimoji="1" lang="ja-JP" altLang="en-US" smtClean="0"/>
              <a:t>2</a:t>
            </a:fld>
            <a:endParaRPr kumimoji="1" lang="ja-JP" altLang="en-US"/>
          </a:p>
        </p:txBody>
      </p:sp>
    </p:spTree>
    <p:extLst>
      <p:ext uri="{BB962C8B-B14F-4D97-AF65-F5344CB8AC3E}">
        <p14:creationId xmlns:p14="http://schemas.microsoft.com/office/powerpoint/2010/main" val="2301617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方法として軽いジョグなどで体温を上げ、筋肉の柔軟性を高め、関節内の潤滑性をあげ、スタティックストレッチで痛みを感じない無理のない程度で１種目１０秒程度伸ばし、ダイナミック＆バリスティックストレッチを使い競技動作に関連した柔軟性を高めて</a:t>
            </a:r>
          </a:p>
          <a:p>
            <a:r>
              <a:rPr kumimoji="1" lang="ja-JP" altLang="en-US" dirty="0"/>
              <a:t>呼吸循環機能を高める（＝心拍数を上げる）その後競技特性に合った要素を入れていきましょう。</a:t>
            </a:r>
          </a:p>
          <a:p>
            <a:endParaRPr kumimoji="1" lang="ja-JP" altLang="en-US" dirty="0"/>
          </a:p>
          <a:p>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3</a:t>
            </a:fld>
            <a:endParaRPr kumimoji="1" lang="ja-JP" altLang="en-US"/>
          </a:p>
        </p:txBody>
      </p:sp>
    </p:spTree>
    <p:extLst>
      <p:ext uri="{BB962C8B-B14F-4D97-AF65-F5344CB8AC3E}">
        <p14:creationId xmlns:p14="http://schemas.microsoft.com/office/powerpoint/2010/main" val="349278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u="none" dirty="0"/>
              <a:t>トレーニング後のクールダウンの目的は</a:t>
            </a:r>
            <a:r>
              <a:rPr lang="ja-JP" altLang="en-US" dirty="0"/>
              <a:t>疲労回復、血液分配の正常化</a:t>
            </a:r>
            <a:r>
              <a:rPr lang="ja-JP" altLang="en-US" dirty="0">
                <a:solidFill>
                  <a:schemeClr val="tx1"/>
                </a:solidFill>
              </a:rPr>
              <a:t>・</a:t>
            </a:r>
            <a:r>
              <a:rPr lang="ja-JP" altLang="en-US" dirty="0">
                <a:solidFill>
                  <a:srgbClr val="FF0000"/>
                </a:solidFill>
              </a:rPr>
              <a:t>外傷、障害予防・</a:t>
            </a:r>
            <a:r>
              <a:rPr lang="ja-JP" altLang="en-US" dirty="0"/>
              <a:t>気持ちを落ち着かせるなどがあげられます。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効果は</a:t>
            </a:r>
            <a:r>
              <a:rPr lang="ja-JP" altLang="en-US" dirty="0"/>
              <a:t>疲労物質除去の促進、筋肉の柔軟性、関節の可動域を取り戻すことや、めまい、吐き気、失神を防止することなどがあげられます。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u="none" dirty="0"/>
          </a:p>
          <a:p>
            <a:endParaRPr kumimoji="1" lang="ja-JP" altLang="en-US" dirty="0"/>
          </a:p>
        </p:txBody>
      </p:sp>
      <p:sp>
        <p:nvSpPr>
          <p:cNvPr id="4" name="スライド番号プレースホルダー 3"/>
          <p:cNvSpPr>
            <a:spLocks noGrp="1"/>
          </p:cNvSpPr>
          <p:nvPr>
            <p:ph type="sldNum" sz="quarter" idx="5"/>
          </p:nvPr>
        </p:nvSpPr>
        <p:spPr/>
        <p:txBody>
          <a:bodyPr/>
          <a:lstStyle/>
          <a:p>
            <a:fld id="{D0B4C2FF-7689-4537-8CE5-4E1976D0A8EA}" type="slidenum">
              <a:rPr kumimoji="1" lang="ja-JP" altLang="en-US" smtClean="0"/>
              <a:t>4</a:t>
            </a:fld>
            <a:endParaRPr kumimoji="1" lang="ja-JP" altLang="en-US"/>
          </a:p>
        </p:txBody>
      </p:sp>
    </p:spTree>
    <p:extLst>
      <p:ext uri="{BB962C8B-B14F-4D97-AF65-F5344CB8AC3E}">
        <p14:creationId xmlns:p14="http://schemas.microsoft.com/office/powerpoint/2010/main" val="453065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方法として</a:t>
            </a:r>
            <a:r>
              <a:rPr kumimoji="1" lang="ja-JP" altLang="en-US" u="none" dirty="0"/>
              <a:t>軽い有酸素運動や</a:t>
            </a:r>
            <a:r>
              <a:rPr lang="ja-JP" altLang="en-US" u="none" dirty="0"/>
              <a:t>スタティックストレッチをゆっくりと時間をかけて</a:t>
            </a:r>
            <a:r>
              <a:rPr lang="en-US" altLang="ja-JP" u="none" dirty="0"/>
              <a:t>15</a:t>
            </a:r>
            <a:r>
              <a:rPr lang="ja-JP" altLang="en-US" u="none" dirty="0"/>
              <a:t>分以上は行うことが必要と考えます。</a:t>
            </a:r>
            <a:endParaRPr kumimoji="1" lang="ja-JP" altLang="en-US" u="none" dirty="0"/>
          </a:p>
        </p:txBody>
      </p:sp>
      <p:sp>
        <p:nvSpPr>
          <p:cNvPr id="4" name="スライド番号プレースホルダー 3"/>
          <p:cNvSpPr>
            <a:spLocks noGrp="1"/>
          </p:cNvSpPr>
          <p:nvPr>
            <p:ph type="sldNum" sz="quarter" idx="5"/>
          </p:nvPr>
        </p:nvSpPr>
        <p:spPr/>
        <p:txBody>
          <a:bodyPr/>
          <a:lstStyle/>
          <a:p>
            <a:fld id="{D0B4C2FF-7689-4537-8CE5-4E1976D0A8EA}" type="slidenum">
              <a:rPr kumimoji="1" lang="ja-JP" altLang="en-US" smtClean="0"/>
              <a:t>5</a:t>
            </a:fld>
            <a:endParaRPr kumimoji="1" lang="ja-JP" altLang="en-US"/>
          </a:p>
        </p:txBody>
      </p:sp>
    </p:spTree>
    <p:extLst>
      <p:ext uri="{BB962C8B-B14F-4D97-AF65-F5344CB8AC3E}">
        <p14:creationId xmlns:p14="http://schemas.microsoft.com/office/powerpoint/2010/main" val="2646096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特にウォーミングアップにおけるストレッチは・・・筋・関節・神経系を刺激する事により関節可動域を広げる　・ケガを予防する・パフォーマンスを向上させるために行わなければなりません。</a:t>
            </a:r>
          </a:p>
          <a:p>
            <a:r>
              <a:rPr kumimoji="1" lang="ja-JP" altLang="en-US" dirty="0"/>
              <a:t>動きや力発揮を伴うダイナミックストレッチやバリスティックストレッチなどの方が適しています。実際に</a:t>
            </a:r>
            <a:r>
              <a:rPr lang="ja-JP" altLang="en-US" dirty="0"/>
              <a:t>ウォーミングアップにおけるストレッチをやっていきましょう。</a:t>
            </a:r>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0B4C2FF-7689-4537-8CE5-4E1976D0A8EA}" type="slidenum">
              <a:rPr kumimoji="1" lang="ja-JP" altLang="en-US" smtClean="0"/>
              <a:t>6</a:t>
            </a:fld>
            <a:endParaRPr kumimoji="1" lang="ja-JP" altLang="en-US"/>
          </a:p>
        </p:txBody>
      </p:sp>
    </p:spTree>
    <p:extLst>
      <p:ext uri="{BB962C8B-B14F-4D97-AF65-F5344CB8AC3E}">
        <p14:creationId xmlns:p14="http://schemas.microsoft.com/office/powerpoint/2010/main" val="956831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314857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6494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07048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16888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27289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234308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79919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126611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3" name="フッター プレースホルダー 2"/>
          <p:cNvSpPr>
            <a:spLocks noGrp="1"/>
          </p:cNvSpPr>
          <p:nvPr>
            <p:ph type="ftr" sz="quarter" idx="11"/>
          </p:nvPr>
        </p:nvSpPr>
        <p:spPr>
          <a:xfrm>
            <a:off x="2792186" y="6356350"/>
            <a:ext cx="3559628" cy="365125"/>
          </a:xfrm>
        </p:spPr>
        <p:txBody>
          <a:bodyPr/>
          <a:lstStyle/>
          <a:p>
            <a:endParaRPr lang="ja-JP" altLang="en-US" dirty="0"/>
          </a:p>
        </p:txBody>
      </p:sp>
      <p:sp>
        <p:nvSpPr>
          <p:cNvPr id="4" name="スライド番号プレースホルダー 3"/>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1169645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565481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5E983A3-4133-B548-B85A-2E15EC9B8D2D}"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CF52EC-E8EF-BA49-9D6F-3506652AD361}" type="slidenum">
              <a:rPr kumimoji="1" lang="ja-JP" altLang="en-US" smtClean="0"/>
              <a:t>‹#›</a:t>
            </a:fld>
            <a:endParaRPr kumimoji="1" lang="ja-JP" altLang="en-US"/>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0035" y="6461038"/>
            <a:ext cx="587830" cy="3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userDrawn="1"/>
        </p:nvSpPr>
        <p:spPr>
          <a:xfrm>
            <a:off x="5195206" y="6485457"/>
            <a:ext cx="3254829" cy="276999"/>
          </a:xfrm>
          <a:prstGeom prst="rect">
            <a:avLst/>
          </a:prstGeom>
          <a:noFill/>
        </p:spPr>
        <p:txBody>
          <a:bodyPr wrap="square" rtlCol="0">
            <a:spAutoFit/>
          </a:bodyPr>
          <a:lstStyle/>
          <a:p>
            <a:pPr algn="r"/>
            <a:r>
              <a:rPr kumimoji="1" lang="ja-JP" altLang="en-US" sz="1200" dirty="0"/>
              <a:t>学校法人森島学園　専門学校浜松医療学院</a:t>
            </a:r>
          </a:p>
        </p:txBody>
      </p:sp>
    </p:spTree>
    <p:extLst>
      <p:ext uri="{BB962C8B-B14F-4D97-AF65-F5344CB8AC3E}">
        <p14:creationId xmlns:p14="http://schemas.microsoft.com/office/powerpoint/2010/main" val="79390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983A3-4133-B548-B85A-2E15EC9B8D2D}" type="datetimeFigureOut">
              <a:rPr kumimoji="1" lang="ja-JP" altLang="en-US" smtClean="0"/>
              <a:t>2020/9/11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F52EC-E8EF-BA49-9D6F-3506652AD361}" type="slidenum">
              <a:rPr kumimoji="1" lang="ja-JP" altLang="en-US" smtClean="0"/>
              <a:t>‹#›</a:t>
            </a:fld>
            <a:endParaRPr kumimoji="1" lang="ja-JP" altLang="en-US"/>
          </a:p>
        </p:txBody>
      </p:sp>
    </p:spTree>
    <p:extLst>
      <p:ext uri="{BB962C8B-B14F-4D97-AF65-F5344CB8AC3E}">
        <p14:creationId xmlns:p14="http://schemas.microsoft.com/office/powerpoint/2010/main" val="3671541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85800" y="2130425"/>
            <a:ext cx="7772400" cy="1470025"/>
          </a:xfrm>
        </p:spPr>
        <p:txBody>
          <a:bodyPr/>
          <a:lstStyle/>
          <a:p>
            <a:r>
              <a:rPr lang="ja-JP" altLang="en-US" dirty="0"/>
              <a:t>③</a:t>
            </a:r>
            <a:r>
              <a:rPr kumimoji="1" lang="ja-JP" altLang="en-US" dirty="0"/>
              <a:t>ケガ（障害）予防のストレッチ</a:t>
            </a:r>
            <a:r>
              <a:rPr kumimoji="1" lang="en-US" altLang="ja-JP" dirty="0"/>
              <a:t>2</a:t>
            </a:r>
            <a:endParaRPr kumimoji="1" lang="ja-JP" altLang="en-US" dirty="0"/>
          </a:p>
        </p:txBody>
      </p:sp>
    </p:spTree>
    <p:extLst>
      <p:ext uri="{BB962C8B-B14F-4D97-AF65-F5344CB8AC3E}">
        <p14:creationId xmlns:p14="http://schemas.microsoft.com/office/powerpoint/2010/main" val="4145823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6467" y="107532"/>
            <a:ext cx="3886344" cy="369332"/>
          </a:xfrm>
          <a:prstGeom prst="rect">
            <a:avLst/>
          </a:prstGeom>
          <a:noFill/>
        </p:spPr>
        <p:txBody>
          <a:bodyPr wrap="square" rtlCol="0">
            <a:spAutoFit/>
          </a:bodyPr>
          <a:lstStyle/>
          <a:p>
            <a:r>
              <a:rPr kumimoji="1" lang="ja-JP" altLang="en-US" u="sng" dirty="0"/>
              <a:t>トレーニング前のウォーミングアップ</a:t>
            </a:r>
          </a:p>
        </p:txBody>
      </p:sp>
      <p:grpSp>
        <p:nvGrpSpPr>
          <p:cNvPr id="10" name="図形グループ 9"/>
          <p:cNvGrpSpPr/>
          <p:nvPr/>
        </p:nvGrpSpPr>
        <p:grpSpPr>
          <a:xfrm>
            <a:off x="871064" y="609959"/>
            <a:ext cx="5234609" cy="2915967"/>
            <a:chOff x="871064" y="700860"/>
            <a:chExt cx="5234609" cy="2915967"/>
          </a:xfrm>
        </p:grpSpPr>
        <p:sp>
          <p:nvSpPr>
            <p:cNvPr id="3" name="テキスト ボックス 2"/>
            <p:cNvSpPr txBox="1"/>
            <p:nvPr/>
          </p:nvSpPr>
          <p:spPr>
            <a:xfrm>
              <a:off x="1007139" y="1031504"/>
              <a:ext cx="5098534" cy="2585323"/>
            </a:xfrm>
            <a:prstGeom prst="rect">
              <a:avLst/>
            </a:prstGeom>
            <a:noFill/>
          </p:spPr>
          <p:txBody>
            <a:bodyPr wrap="none" rtlCol="0">
              <a:spAutoFit/>
            </a:bodyPr>
            <a:lstStyle/>
            <a:p>
              <a:r>
                <a:rPr lang="ja-JP" altLang="en-US" dirty="0"/>
                <a:t>　　</a:t>
              </a:r>
              <a:r>
                <a:rPr lang="en-US" altLang="ja-JP" dirty="0"/>
                <a:t>○ </a:t>
              </a:r>
              <a:r>
                <a:rPr lang="ja-JP" altLang="en-US" dirty="0"/>
                <a:t>パフォーマンスの向上とトレーニングの効率化</a:t>
              </a:r>
              <a:endParaRPr lang="en-US" altLang="ja-JP" dirty="0"/>
            </a:p>
            <a:p>
              <a:endParaRPr lang="en-US" altLang="ja-JP" dirty="0"/>
            </a:p>
            <a:p>
              <a:r>
                <a:rPr lang="ja-JP" altLang="en-US" dirty="0"/>
                <a:t>　　</a:t>
              </a:r>
              <a:r>
                <a:rPr lang="en-US" altLang="ja-JP" dirty="0"/>
                <a:t>○ </a:t>
              </a:r>
              <a:r>
                <a:rPr lang="ja-JP" altLang="en-US" dirty="0">
                  <a:solidFill>
                    <a:srgbClr val="FF0000"/>
                  </a:solidFill>
                </a:rPr>
                <a:t>外傷、障害の予防</a:t>
              </a:r>
              <a:endParaRPr lang="en-US" altLang="ja-JP" dirty="0">
                <a:solidFill>
                  <a:srgbClr val="FF0000"/>
                </a:solidFill>
              </a:endParaRPr>
            </a:p>
            <a:p>
              <a:r>
                <a:rPr lang="ja-JP" altLang="en-US" dirty="0"/>
                <a:t>　　　　　・筋肉の適応能力を高める</a:t>
              </a:r>
              <a:endParaRPr lang="en-US" altLang="ja-JP" dirty="0"/>
            </a:p>
            <a:p>
              <a:r>
                <a:rPr lang="ja-JP" altLang="ja-JP" dirty="0"/>
                <a:t>　</a:t>
              </a:r>
              <a:r>
                <a:rPr lang="ja-JP" altLang="en-US" dirty="0"/>
                <a:t>　　　　・呼吸循環機能の適応を円滑にさせる</a:t>
              </a:r>
              <a:endParaRPr lang="en-US" altLang="ja-JP" dirty="0"/>
            </a:p>
            <a:p>
              <a:r>
                <a:rPr lang="ja-JP" altLang="ja-JP" dirty="0"/>
                <a:t>　</a:t>
              </a:r>
              <a:r>
                <a:rPr lang="ja-JP" altLang="en-US" dirty="0"/>
                <a:t>　　　　・神経の伝達速度を高める</a:t>
              </a:r>
              <a:endParaRPr lang="en-US" altLang="ja-JP" dirty="0"/>
            </a:p>
            <a:p>
              <a:r>
                <a:rPr lang="ja-JP" altLang="ja-JP" dirty="0"/>
                <a:t>　</a:t>
              </a:r>
              <a:r>
                <a:rPr lang="ja-JP" altLang="en-US" dirty="0"/>
                <a:t>　　　　・筋、腱、関節の柔軟性を向上させる</a:t>
              </a:r>
              <a:endParaRPr lang="en-US" altLang="ja-JP" dirty="0"/>
            </a:p>
            <a:p>
              <a:endParaRPr lang="en-US" altLang="ja-JP" dirty="0"/>
            </a:p>
            <a:p>
              <a:r>
                <a:rPr lang="ja-JP" altLang="en-US" dirty="0"/>
                <a:t>　　</a:t>
              </a:r>
              <a:r>
                <a:rPr lang="en-US" altLang="ja-JP" dirty="0"/>
                <a:t>○ </a:t>
              </a:r>
              <a:r>
                <a:rPr lang="ja-JP" altLang="en-US" dirty="0"/>
                <a:t>体温（筋温）の上昇</a:t>
              </a:r>
              <a:endParaRPr lang="en-US" altLang="ja-JP" dirty="0"/>
            </a:p>
          </p:txBody>
        </p:sp>
        <p:grpSp>
          <p:nvGrpSpPr>
            <p:cNvPr id="9" name="図形グループ 8"/>
            <p:cNvGrpSpPr/>
            <p:nvPr/>
          </p:nvGrpSpPr>
          <p:grpSpPr>
            <a:xfrm>
              <a:off x="871064" y="700860"/>
              <a:ext cx="737077" cy="376907"/>
              <a:chOff x="871064" y="671061"/>
              <a:chExt cx="737077" cy="376907"/>
            </a:xfrm>
          </p:grpSpPr>
          <p:sp>
            <p:nvSpPr>
              <p:cNvPr id="7" name="テキスト ボックス 6"/>
              <p:cNvSpPr txBox="1"/>
              <p:nvPr/>
            </p:nvSpPr>
            <p:spPr>
              <a:xfrm>
                <a:off x="871064" y="678636"/>
                <a:ext cx="737077" cy="369332"/>
              </a:xfrm>
              <a:prstGeom prst="rect">
                <a:avLst/>
              </a:prstGeom>
              <a:noFill/>
            </p:spPr>
            <p:txBody>
              <a:bodyPr wrap="square" rtlCol="0">
                <a:spAutoFit/>
              </a:bodyPr>
              <a:lstStyle/>
              <a:p>
                <a:r>
                  <a:rPr kumimoji="1" lang="ja-JP" altLang="en-US" dirty="0"/>
                  <a:t>目的</a:t>
                </a:r>
              </a:p>
            </p:txBody>
          </p:sp>
          <p:sp>
            <p:nvSpPr>
              <p:cNvPr id="8" name="正方形/長方形 7"/>
              <p:cNvSpPr/>
              <p:nvPr/>
            </p:nvSpPr>
            <p:spPr>
              <a:xfrm>
                <a:off x="871064" y="671061"/>
                <a:ext cx="682467" cy="360671"/>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grpSp>
        <p:nvGrpSpPr>
          <p:cNvPr id="14" name="図形グループ 13"/>
          <p:cNvGrpSpPr/>
          <p:nvPr/>
        </p:nvGrpSpPr>
        <p:grpSpPr>
          <a:xfrm>
            <a:off x="860598" y="3728012"/>
            <a:ext cx="8477637" cy="3833599"/>
            <a:chOff x="1007139" y="3557909"/>
            <a:chExt cx="7095813" cy="3833599"/>
          </a:xfrm>
        </p:grpSpPr>
        <p:sp>
          <p:nvSpPr>
            <p:cNvPr id="4" name="テキスト ボックス 3"/>
            <p:cNvSpPr txBox="1"/>
            <p:nvPr/>
          </p:nvSpPr>
          <p:spPr>
            <a:xfrm>
              <a:off x="1319119" y="3975188"/>
              <a:ext cx="6783833" cy="3416320"/>
            </a:xfrm>
            <a:prstGeom prst="rect">
              <a:avLst/>
            </a:prstGeom>
            <a:noFill/>
          </p:spPr>
          <p:txBody>
            <a:bodyPr wrap="square" rtlCol="0">
              <a:spAutoFit/>
            </a:bodyPr>
            <a:lstStyle/>
            <a:p>
              <a:r>
                <a:rPr lang="en-US" altLang="ja-JP" dirty="0"/>
                <a:t>○ </a:t>
              </a:r>
              <a:r>
                <a:rPr lang="ja-JP" altLang="en-US" dirty="0"/>
                <a:t>スムーズな筋力発揮</a:t>
              </a:r>
              <a:endParaRPr lang="en-US" altLang="ja-JP" dirty="0"/>
            </a:p>
            <a:p>
              <a:r>
                <a:rPr lang="ja-JP" altLang="ja-JP" dirty="0"/>
                <a:t>　</a:t>
              </a:r>
              <a:r>
                <a:rPr lang="ja-JP" altLang="en-US" dirty="0"/>
                <a:t>　</a:t>
              </a:r>
              <a:r>
                <a:rPr lang="en-US" altLang="ja-JP" dirty="0"/>
                <a:t> </a:t>
              </a:r>
              <a:r>
                <a:rPr lang="ja-JP" altLang="en-US" dirty="0"/>
                <a:t>体温が上がると滑液が十分に分泌され、関節の動きがスムーズになる</a:t>
              </a:r>
              <a:endParaRPr lang="en-US" altLang="ja-JP" dirty="0"/>
            </a:p>
            <a:p>
              <a:r>
                <a:rPr lang="ja-JP" altLang="ja-JP" dirty="0"/>
                <a:t>　</a:t>
              </a:r>
              <a:r>
                <a:rPr lang="ja-JP" altLang="en-US" dirty="0"/>
                <a:t>　　　　　　　筋肉や関節、腱にかかる負担が軽減する</a:t>
              </a:r>
              <a:endParaRPr lang="en-US" altLang="ja-JP" dirty="0"/>
            </a:p>
            <a:p>
              <a:endParaRPr lang="en-US" altLang="ja-JP" dirty="0"/>
            </a:p>
            <a:p>
              <a:r>
                <a:rPr lang="en-US" altLang="ja-JP" dirty="0"/>
                <a:t>○ </a:t>
              </a:r>
              <a:r>
                <a:rPr kumimoji="1" lang="ja-JP" altLang="en-US" dirty="0"/>
                <a:t>筋肉、腱の柔軟性が高まり、関節可動域が広がる</a:t>
              </a:r>
              <a:endParaRPr kumimoji="1" lang="en-US" altLang="ja-JP" dirty="0"/>
            </a:p>
            <a:p>
              <a:r>
                <a:rPr lang="ja-JP" altLang="en-US" dirty="0"/>
                <a:t>　　</a:t>
              </a:r>
              <a:r>
                <a:rPr lang="en-US" altLang="ja-JP" dirty="0"/>
                <a:t> </a:t>
              </a:r>
              <a:r>
                <a:rPr lang="ja-JP" altLang="en-US" dirty="0"/>
                <a:t>ストレッチを行うことで柔軟性を高め、動きのダイナミズムやスムーズさを向上</a:t>
              </a:r>
              <a:endParaRPr lang="en-US" altLang="ja-JP" dirty="0"/>
            </a:p>
            <a:p>
              <a:r>
                <a:rPr lang="ja-JP" altLang="ja-JP" dirty="0"/>
                <a:t>　</a:t>
              </a:r>
              <a:r>
                <a:rPr lang="ja-JP" altLang="en-US" dirty="0"/>
                <a:t>　　　　　　　ケガから身体を守ることができる</a:t>
              </a:r>
              <a:endParaRPr lang="en-US" altLang="ja-JP" dirty="0"/>
            </a:p>
            <a:p>
              <a:endParaRPr lang="en-US" altLang="ja-JP" dirty="0"/>
            </a:p>
            <a:p>
              <a:r>
                <a:rPr lang="en-US" altLang="ja-JP" dirty="0"/>
                <a:t>○ </a:t>
              </a:r>
              <a:r>
                <a:rPr lang="ja-JP" altLang="en-US" dirty="0"/>
                <a:t>エネルギー効率が上がる</a:t>
              </a:r>
              <a:endParaRPr kumimoji="1" lang="en-US" altLang="ja-JP" dirty="0"/>
            </a:p>
            <a:p>
              <a:endParaRPr lang="en-US" altLang="ja-JP" dirty="0"/>
            </a:p>
            <a:p>
              <a:endParaRPr kumimoji="1" lang="en-US" altLang="ja-JP" dirty="0"/>
            </a:p>
            <a:p>
              <a:endParaRPr kumimoji="1" lang="ja-JP" altLang="en-US" dirty="0"/>
            </a:p>
          </p:txBody>
        </p:sp>
        <p:grpSp>
          <p:nvGrpSpPr>
            <p:cNvPr id="13" name="図形グループ 12"/>
            <p:cNvGrpSpPr/>
            <p:nvPr/>
          </p:nvGrpSpPr>
          <p:grpSpPr>
            <a:xfrm>
              <a:off x="1007139" y="3557909"/>
              <a:ext cx="682467" cy="369332"/>
              <a:chOff x="5998668" y="2608251"/>
              <a:chExt cx="682467" cy="369332"/>
            </a:xfrm>
          </p:grpSpPr>
          <p:sp>
            <p:nvSpPr>
              <p:cNvPr id="11" name="テキスト ボックス 10"/>
              <p:cNvSpPr txBox="1"/>
              <p:nvPr/>
            </p:nvSpPr>
            <p:spPr>
              <a:xfrm>
                <a:off x="6044377" y="2608251"/>
                <a:ext cx="571228" cy="369332"/>
              </a:xfrm>
              <a:prstGeom prst="rect">
                <a:avLst/>
              </a:prstGeom>
              <a:noFill/>
            </p:spPr>
            <p:txBody>
              <a:bodyPr wrap="square" rtlCol="0">
                <a:spAutoFit/>
              </a:bodyPr>
              <a:lstStyle/>
              <a:p>
                <a:r>
                  <a:rPr kumimoji="1" lang="ja-JP" altLang="en-US" dirty="0"/>
                  <a:t>効果</a:t>
                </a:r>
              </a:p>
            </p:txBody>
          </p:sp>
          <p:sp>
            <p:nvSpPr>
              <p:cNvPr id="12" name="正方形/長方形 11"/>
              <p:cNvSpPr/>
              <p:nvPr/>
            </p:nvSpPr>
            <p:spPr>
              <a:xfrm>
                <a:off x="5998668" y="2608251"/>
                <a:ext cx="682467" cy="360671"/>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sp>
        <p:nvSpPr>
          <p:cNvPr id="16" name="屈折矢印 15"/>
          <p:cNvSpPr/>
          <p:nvPr/>
        </p:nvSpPr>
        <p:spPr>
          <a:xfrm rot="5400000">
            <a:off x="2171650" y="4675142"/>
            <a:ext cx="213751" cy="366059"/>
          </a:xfrm>
          <a:prstGeom prst="bentUp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屈折矢印 16"/>
          <p:cNvSpPr/>
          <p:nvPr/>
        </p:nvSpPr>
        <p:spPr>
          <a:xfrm rot="5400000">
            <a:off x="2175299" y="5764136"/>
            <a:ext cx="206454" cy="366059"/>
          </a:xfrm>
          <a:prstGeom prst="bentUp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2746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799012" y="889692"/>
            <a:ext cx="6563215" cy="646331"/>
          </a:xfrm>
          <a:prstGeom prst="rect">
            <a:avLst/>
          </a:prstGeom>
          <a:noFill/>
        </p:spPr>
        <p:txBody>
          <a:bodyPr wrap="none" rtlCol="0">
            <a:spAutoFit/>
          </a:bodyPr>
          <a:lstStyle/>
          <a:p>
            <a:r>
              <a:rPr lang="en-US" altLang="ja-JP" dirty="0"/>
              <a:t>①</a:t>
            </a:r>
            <a:r>
              <a:rPr lang="ja-JP" altLang="en-US" u="sng" dirty="0"/>
              <a:t>軽運動</a:t>
            </a:r>
            <a:endParaRPr lang="en-US" altLang="ja-JP" u="sng" dirty="0"/>
          </a:p>
          <a:p>
            <a:r>
              <a:rPr lang="ja-JP" altLang="ja-JP" dirty="0"/>
              <a:t>　</a:t>
            </a:r>
            <a:r>
              <a:rPr lang="ja-JP" altLang="en-US" dirty="0"/>
              <a:t>　　体温を上げ、筋肉の柔軟性を高め、関節内の潤滑性をあげる</a:t>
            </a:r>
            <a:endParaRPr kumimoji="1" lang="ja-JP" altLang="en-US" dirty="0"/>
          </a:p>
        </p:txBody>
      </p:sp>
      <p:sp>
        <p:nvSpPr>
          <p:cNvPr id="5" name="テキスト ボックス 4"/>
          <p:cNvSpPr txBox="1"/>
          <p:nvPr/>
        </p:nvSpPr>
        <p:spPr>
          <a:xfrm>
            <a:off x="799012" y="1684182"/>
            <a:ext cx="7435075" cy="923330"/>
          </a:xfrm>
          <a:prstGeom prst="rect">
            <a:avLst/>
          </a:prstGeom>
          <a:noFill/>
        </p:spPr>
        <p:txBody>
          <a:bodyPr wrap="square" rtlCol="0">
            <a:spAutoFit/>
          </a:bodyPr>
          <a:lstStyle/>
          <a:p>
            <a:r>
              <a:rPr kumimoji="1" lang="en-US" altLang="ja-JP" dirty="0"/>
              <a:t>②</a:t>
            </a:r>
            <a:r>
              <a:rPr kumimoji="1" lang="ja-JP" altLang="en-US" u="sng" dirty="0"/>
              <a:t>スタティックストレッチ</a:t>
            </a:r>
            <a:endParaRPr kumimoji="1" lang="en-US" altLang="ja-JP" u="sng" dirty="0"/>
          </a:p>
          <a:p>
            <a:r>
              <a:rPr lang="ja-JP" altLang="en-US" dirty="0"/>
              <a:t>　　　痛みを感じない無理のない程度で１種目１０秒程度伸ばす</a:t>
            </a:r>
            <a:endParaRPr lang="en-US" altLang="ja-JP" dirty="0"/>
          </a:p>
          <a:p>
            <a:r>
              <a:rPr kumimoji="1" lang="ja-JP" altLang="en-US" dirty="0"/>
              <a:t>　　　　　</a:t>
            </a:r>
            <a:r>
              <a:rPr kumimoji="1" lang="en-US" altLang="ja-JP" dirty="0"/>
              <a:t>※</a:t>
            </a:r>
            <a:r>
              <a:rPr kumimoji="1" lang="ja-JP" altLang="en-US" dirty="0"/>
              <a:t>決して伸ばし過ぎないように注意する</a:t>
            </a:r>
          </a:p>
        </p:txBody>
      </p:sp>
      <p:sp>
        <p:nvSpPr>
          <p:cNvPr id="6" name="テキスト ボックス 5"/>
          <p:cNvSpPr txBox="1"/>
          <p:nvPr/>
        </p:nvSpPr>
        <p:spPr>
          <a:xfrm>
            <a:off x="799012" y="2783229"/>
            <a:ext cx="5965185" cy="646331"/>
          </a:xfrm>
          <a:prstGeom prst="rect">
            <a:avLst/>
          </a:prstGeom>
          <a:noFill/>
        </p:spPr>
        <p:txBody>
          <a:bodyPr wrap="square" rtlCol="0">
            <a:spAutoFit/>
          </a:bodyPr>
          <a:lstStyle/>
          <a:p>
            <a:r>
              <a:rPr kumimoji="1" lang="en-US" altLang="ja-JP" dirty="0"/>
              <a:t>③</a:t>
            </a:r>
            <a:r>
              <a:rPr kumimoji="1" lang="ja-JP" altLang="en-US" u="sng" dirty="0"/>
              <a:t>ダイナミック＆バリスティックストレッチ</a:t>
            </a:r>
            <a:endParaRPr kumimoji="1" lang="en-US" altLang="ja-JP" u="sng" dirty="0"/>
          </a:p>
          <a:p>
            <a:r>
              <a:rPr lang="ja-JP" altLang="en-US" dirty="0"/>
              <a:t>　　　競技動作に関連した柔軟性を高める</a:t>
            </a:r>
            <a:endParaRPr kumimoji="1" lang="ja-JP" altLang="en-US" dirty="0"/>
          </a:p>
        </p:txBody>
      </p:sp>
      <p:sp>
        <p:nvSpPr>
          <p:cNvPr id="7" name="テキスト ボックス 6"/>
          <p:cNvSpPr txBox="1"/>
          <p:nvPr/>
        </p:nvSpPr>
        <p:spPr>
          <a:xfrm>
            <a:off x="799012" y="3678812"/>
            <a:ext cx="5194715" cy="646331"/>
          </a:xfrm>
          <a:prstGeom prst="rect">
            <a:avLst/>
          </a:prstGeom>
          <a:noFill/>
        </p:spPr>
        <p:txBody>
          <a:bodyPr wrap="square" rtlCol="0">
            <a:spAutoFit/>
          </a:bodyPr>
          <a:lstStyle/>
          <a:p>
            <a:r>
              <a:rPr kumimoji="1" lang="en-US" altLang="ja-JP" dirty="0"/>
              <a:t>④</a:t>
            </a:r>
            <a:r>
              <a:rPr kumimoji="1" lang="ja-JP" altLang="en-US" u="sng" dirty="0"/>
              <a:t>呼吸循環機能を高める</a:t>
            </a:r>
            <a:r>
              <a:rPr kumimoji="1" lang="ja-JP" altLang="en-US" dirty="0"/>
              <a:t>（＝心拍数を上げる）</a:t>
            </a:r>
            <a:endParaRPr kumimoji="1" lang="en-US" altLang="ja-JP" dirty="0"/>
          </a:p>
          <a:p>
            <a:r>
              <a:rPr lang="ja-JP" altLang="ja-JP" dirty="0"/>
              <a:t>　</a:t>
            </a:r>
            <a:r>
              <a:rPr lang="ja-JP" altLang="en-US" dirty="0"/>
              <a:t>　　上げ過ぎないように注意する</a:t>
            </a:r>
            <a:endParaRPr kumimoji="1" lang="en-US" altLang="ja-JP" dirty="0"/>
          </a:p>
        </p:txBody>
      </p:sp>
      <p:sp>
        <p:nvSpPr>
          <p:cNvPr id="8" name="テキスト ボックス 7"/>
          <p:cNvSpPr txBox="1"/>
          <p:nvPr/>
        </p:nvSpPr>
        <p:spPr>
          <a:xfrm>
            <a:off x="799012" y="4457135"/>
            <a:ext cx="6950020" cy="923330"/>
          </a:xfrm>
          <a:prstGeom prst="rect">
            <a:avLst/>
          </a:prstGeom>
          <a:noFill/>
        </p:spPr>
        <p:txBody>
          <a:bodyPr wrap="square" rtlCol="0">
            <a:spAutoFit/>
          </a:bodyPr>
          <a:lstStyle/>
          <a:p>
            <a:r>
              <a:rPr kumimoji="1" lang="en-US" altLang="ja-JP" dirty="0"/>
              <a:t>⑤</a:t>
            </a:r>
            <a:r>
              <a:rPr kumimoji="1" lang="ja-JP" altLang="en-US" u="sng" dirty="0"/>
              <a:t>競技特性に合った要素を入れる</a:t>
            </a:r>
            <a:endParaRPr kumimoji="1" lang="en-US" altLang="ja-JP" u="sng" dirty="0"/>
          </a:p>
          <a:p>
            <a:r>
              <a:rPr lang="ja-JP" altLang="en-US" dirty="0"/>
              <a:t>　　　ジャンプやダッシュなどのパワー系、</a:t>
            </a:r>
            <a:endParaRPr lang="en-US" altLang="ja-JP" dirty="0"/>
          </a:p>
          <a:p>
            <a:r>
              <a:rPr lang="ja-JP" altLang="ja-JP" dirty="0"/>
              <a:t>　</a:t>
            </a:r>
            <a:r>
              <a:rPr lang="ja-JP" altLang="en-US" dirty="0"/>
              <a:t>　　スピード・アジりティ系の要素を入れる</a:t>
            </a:r>
            <a:endParaRPr kumimoji="1" lang="ja-JP" altLang="en-US" dirty="0"/>
          </a:p>
        </p:txBody>
      </p:sp>
      <p:grpSp>
        <p:nvGrpSpPr>
          <p:cNvPr id="10" name="図形グループ 9"/>
          <p:cNvGrpSpPr/>
          <p:nvPr/>
        </p:nvGrpSpPr>
        <p:grpSpPr>
          <a:xfrm>
            <a:off x="627762" y="358747"/>
            <a:ext cx="827857" cy="369332"/>
            <a:chOff x="627762" y="450187"/>
            <a:chExt cx="827857" cy="369332"/>
          </a:xfrm>
        </p:grpSpPr>
        <p:sp>
          <p:nvSpPr>
            <p:cNvPr id="2" name="テキスト ボックス 1"/>
            <p:cNvSpPr txBox="1"/>
            <p:nvPr/>
          </p:nvSpPr>
          <p:spPr>
            <a:xfrm>
              <a:off x="627762" y="450187"/>
              <a:ext cx="827857" cy="369332"/>
            </a:xfrm>
            <a:prstGeom prst="rect">
              <a:avLst/>
            </a:prstGeom>
            <a:noFill/>
          </p:spPr>
          <p:txBody>
            <a:bodyPr wrap="square" rtlCol="0">
              <a:spAutoFit/>
            </a:bodyPr>
            <a:lstStyle/>
            <a:p>
              <a:r>
                <a:rPr kumimoji="1" lang="ja-JP" altLang="en-US" dirty="0"/>
                <a:t>方法</a:t>
              </a:r>
            </a:p>
          </p:txBody>
        </p:sp>
        <p:sp>
          <p:nvSpPr>
            <p:cNvPr id="4" name="正方形/長方形 3"/>
            <p:cNvSpPr/>
            <p:nvPr/>
          </p:nvSpPr>
          <p:spPr>
            <a:xfrm>
              <a:off x="627762" y="450187"/>
              <a:ext cx="662558" cy="369332"/>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3" name="図形グループ 12"/>
          <p:cNvGrpSpPr/>
          <p:nvPr/>
        </p:nvGrpSpPr>
        <p:grpSpPr>
          <a:xfrm>
            <a:off x="156676" y="5551736"/>
            <a:ext cx="8987324" cy="923330"/>
            <a:chOff x="156676" y="5551736"/>
            <a:chExt cx="8987324" cy="923330"/>
          </a:xfrm>
        </p:grpSpPr>
        <p:sp>
          <p:nvSpPr>
            <p:cNvPr id="9" name="テキスト ボックス 8"/>
            <p:cNvSpPr txBox="1"/>
            <p:nvPr/>
          </p:nvSpPr>
          <p:spPr>
            <a:xfrm>
              <a:off x="156676" y="5551736"/>
              <a:ext cx="8987324" cy="923330"/>
            </a:xfrm>
            <a:prstGeom prst="rect">
              <a:avLst/>
            </a:prstGeom>
            <a:noFill/>
          </p:spPr>
          <p:txBody>
            <a:bodyPr wrap="square" rtlCol="0">
              <a:spAutoFit/>
            </a:bodyPr>
            <a:lstStyle/>
            <a:p>
              <a:r>
                <a:rPr kumimoji="1" lang="ja-JP" altLang="en-US" dirty="0"/>
                <a:t>ウォーミングアップ後、主運動を開始するまでに時間が経過するほどその効果は失われる</a:t>
              </a:r>
              <a:endParaRPr kumimoji="1" lang="en-US" altLang="ja-JP" dirty="0"/>
            </a:p>
            <a:p>
              <a:r>
                <a:rPr lang="ja-JP" altLang="en-US" dirty="0"/>
                <a:t>　　</a:t>
              </a:r>
              <a:r>
                <a:rPr lang="en-US" altLang="ja-JP" dirty="0"/>
                <a:t>※</a:t>
              </a:r>
              <a:r>
                <a:rPr lang="ja-JP" altLang="en-US" dirty="0"/>
                <a:t>３０分以内に主運動を開始させる</a:t>
              </a:r>
              <a:endParaRPr lang="en-US" altLang="ja-JP" dirty="0"/>
            </a:p>
            <a:p>
              <a:r>
                <a:rPr kumimoji="1" lang="ja-JP" altLang="en-US" dirty="0"/>
                <a:t>　</a:t>
              </a:r>
              <a:r>
                <a:rPr kumimoji="1" lang="en-US" altLang="ja-JP" dirty="0"/>
                <a:t> </a:t>
              </a:r>
              <a:r>
                <a:rPr kumimoji="1" lang="ja-JP" altLang="en-US" dirty="0"/>
                <a:t>　　１時間あけてしまうと効果は完全に失われる</a:t>
              </a:r>
            </a:p>
          </p:txBody>
        </p:sp>
        <p:sp>
          <p:nvSpPr>
            <p:cNvPr id="11" name="正方形/長方形 10"/>
            <p:cNvSpPr/>
            <p:nvPr/>
          </p:nvSpPr>
          <p:spPr>
            <a:xfrm>
              <a:off x="156676" y="5551736"/>
              <a:ext cx="8875564" cy="923330"/>
            </a:xfrm>
            <a:prstGeom prst="rect">
              <a:avLst/>
            </a:prstGeom>
            <a:no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529426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93842" y="277929"/>
            <a:ext cx="3886344" cy="369332"/>
          </a:xfrm>
          <a:prstGeom prst="rect">
            <a:avLst/>
          </a:prstGeom>
          <a:noFill/>
        </p:spPr>
        <p:txBody>
          <a:bodyPr wrap="square" rtlCol="0">
            <a:spAutoFit/>
          </a:bodyPr>
          <a:lstStyle/>
          <a:p>
            <a:r>
              <a:rPr kumimoji="1" lang="ja-JP" altLang="en-US" u="sng" dirty="0"/>
              <a:t>トレーニング後のクールダウン</a:t>
            </a:r>
          </a:p>
        </p:txBody>
      </p:sp>
      <p:grpSp>
        <p:nvGrpSpPr>
          <p:cNvPr id="8" name="図形グループ 7"/>
          <p:cNvGrpSpPr/>
          <p:nvPr/>
        </p:nvGrpSpPr>
        <p:grpSpPr>
          <a:xfrm>
            <a:off x="675582" y="705863"/>
            <a:ext cx="2905704" cy="1584775"/>
            <a:chOff x="675582" y="705863"/>
            <a:chExt cx="2905704" cy="1584775"/>
          </a:xfrm>
        </p:grpSpPr>
        <p:sp>
          <p:nvSpPr>
            <p:cNvPr id="3" name="テキスト ボックス 2"/>
            <p:cNvSpPr txBox="1"/>
            <p:nvPr/>
          </p:nvSpPr>
          <p:spPr>
            <a:xfrm>
              <a:off x="1037238" y="1090309"/>
              <a:ext cx="2544048" cy="1200329"/>
            </a:xfrm>
            <a:prstGeom prst="rect">
              <a:avLst/>
            </a:prstGeom>
            <a:noFill/>
          </p:spPr>
          <p:txBody>
            <a:bodyPr wrap="none" rtlCol="0">
              <a:spAutoFit/>
            </a:bodyPr>
            <a:lstStyle/>
            <a:p>
              <a:r>
                <a:rPr lang="en-US" altLang="ja-JP" dirty="0"/>
                <a:t>○ </a:t>
              </a:r>
              <a:r>
                <a:rPr lang="ja-JP" altLang="en-US" dirty="0"/>
                <a:t>疲労回復</a:t>
              </a:r>
              <a:endParaRPr lang="en-US" altLang="ja-JP" dirty="0"/>
            </a:p>
            <a:p>
              <a:r>
                <a:rPr lang="en-US" altLang="ja-JP" dirty="0"/>
                <a:t>○ </a:t>
              </a:r>
              <a:r>
                <a:rPr lang="ja-JP" altLang="en-US" dirty="0"/>
                <a:t>血液分配の正常化</a:t>
              </a:r>
              <a:endParaRPr lang="en-US" altLang="ja-JP" dirty="0"/>
            </a:p>
            <a:p>
              <a:r>
                <a:rPr lang="en-US" altLang="ja-JP" dirty="0"/>
                <a:t>○ </a:t>
              </a:r>
              <a:r>
                <a:rPr lang="ja-JP" altLang="en-US" dirty="0">
                  <a:solidFill>
                    <a:srgbClr val="FF0000"/>
                  </a:solidFill>
                </a:rPr>
                <a:t>外傷、障害予防</a:t>
              </a:r>
              <a:endParaRPr lang="en-US" altLang="ja-JP" dirty="0">
                <a:solidFill>
                  <a:srgbClr val="FF0000"/>
                </a:solidFill>
              </a:endParaRPr>
            </a:p>
            <a:p>
              <a:r>
                <a:rPr lang="en-US" altLang="ja-JP" dirty="0"/>
                <a:t>○ </a:t>
              </a:r>
              <a:r>
                <a:rPr lang="ja-JP" altLang="en-US" dirty="0"/>
                <a:t>気持ちを落ち着かせる</a:t>
              </a:r>
              <a:endParaRPr lang="en-US" altLang="ja-JP" dirty="0"/>
            </a:p>
          </p:txBody>
        </p:sp>
        <p:grpSp>
          <p:nvGrpSpPr>
            <p:cNvPr id="7" name="図形グループ 6"/>
            <p:cNvGrpSpPr/>
            <p:nvPr/>
          </p:nvGrpSpPr>
          <p:grpSpPr>
            <a:xfrm>
              <a:off x="675582" y="705863"/>
              <a:ext cx="797186" cy="369332"/>
              <a:chOff x="4918236" y="418809"/>
              <a:chExt cx="797186" cy="369332"/>
            </a:xfrm>
          </p:grpSpPr>
          <p:sp>
            <p:nvSpPr>
              <p:cNvPr id="5" name="テキスト ボックス 4"/>
              <p:cNvSpPr txBox="1"/>
              <p:nvPr/>
            </p:nvSpPr>
            <p:spPr>
              <a:xfrm>
                <a:off x="4918236" y="418809"/>
                <a:ext cx="797186" cy="369332"/>
              </a:xfrm>
              <a:prstGeom prst="rect">
                <a:avLst/>
              </a:prstGeom>
              <a:noFill/>
            </p:spPr>
            <p:txBody>
              <a:bodyPr wrap="square" rtlCol="0">
                <a:spAutoFit/>
              </a:bodyPr>
              <a:lstStyle/>
              <a:p>
                <a:r>
                  <a:rPr lang="ja-JP" altLang="en-US" dirty="0"/>
                  <a:t>目的</a:t>
                </a:r>
                <a:endParaRPr kumimoji="1" lang="ja-JP" altLang="en-US" dirty="0"/>
              </a:p>
            </p:txBody>
          </p:sp>
          <p:sp>
            <p:nvSpPr>
              <p:cNvPr id="6" name="正方形/長方形 5"/>
              <p:cNvSpPr/>
              <p:nvPr/>
            </p:nvSpPr>
            <p:spPr>
              <a:xfrm>
                <a:off x="4918236" y="418809"/>
                <a:ext cx="702605" cy="369332"/>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grpSp>
        <p:nvGrpSpPr>
          <p:cNvPr id="13" name="図形グループ 12"/>
          <p:cNvGrpSpPr/>
          <p:nvPr/>
        </p:nvGrpSpPr>
        <p:grpSpPr>
          <a:xfrm>
            <a:off x="675588" y="2475125"/>
            <a:ext cx="8430379" cy="5179594"/>
            <a:chOff x="675588" y="2475125"/>
            <a:chExt cx="8430379" cy="5179594"/>
          </a:xfrm>
        </p:grpSpPr>
        <p:sp>
          <p:nvSpPr>
            <p:cNvPr id="4" name="テキスト ボックス 3"/>
            <p:cNvSpPr txBox="1"/>
            <p:nvPr/>
          </p:nvSpPr>
          <p:spPr>
            <a:xfrm>
              <a:off x="1037238" y="2853404"/>
              <a:ext cx="8068729" cy="4801315"/>
            </a:xfrm>
            <a:prstGeom prst="rect">
              <a:avLst/>
            </a:prstGeom>
            <a:noFill/>
          </p:spPr>
          <p:txBody>
            <a:bodyPr wrap="square" rtlCol="0">
              <a:spAutoFit/>
            </a:bodyPr>
            <a:lstStyle/>
            <a:p>
              <a:r>
                <a:rPr lang="en-US" altLang="ja-JP" dirty="0"/>
                <a:t>○ </a:t>
              </a:r>
              <a:r>
                <a:rPr lang="ja-JP" altLang="en-US" dirty="0"/>
                <a:t>疲労物質除去の促進</a:t>
              </a:r>
              <a:endParaRPr lang="en-US" altLang="ja-JP" dirty="0"/>
            </a:p>
            <a:p>
              <a:r>
                <a:rPr lang="ja-JP" altLang="en-US" dirty="0"/>
                <a:t>　　　乳酸は遅筋のエネルギー源として使われることから、</a:t>
              </a:r>
              <a:endParaRPr lang="en-US" altLang="ja-JP" dirty="0"/>
            </a:p>
            <a:p>
              <a:r>
                <a:rPr lang="ja-JP" altLang="ja-JP" dirty="0"/>
                <a:t>　</a:t>
              </a:r>
              <a:r>
                <a:rPr lang="ja-JP" altLang="en-US" dirty="0"/>
                <a:t>　　　　　　適度な有酸素運動を行うことにより、疲労回復を促進することが出来る</a:t>
              </a:r>
              <a:endParaRPr lang="en-US" altLang="ja-JP" dirty="0"/>
            </a:p>
            <a:p>
              <a:r>
                <a:rPr lang="ja-JP" altLang="ja-JP" dirty="0"/>
                <a:t>　</a:t>
              </a:r>
              <a:r>
                <a:rPr lang="ja-JP" altLang="en-US" dirty="0"/>
                <a:t>　　　　　</a:t>
              </a:r>
              <a:r>
                <a:rPr lang="en-US" altLang="ja-JP" dirty="0"/>
                <a:t>※</a:t>
              </a:r>
              <a:r>
                <a:rPr lang="ja-JP" altLang="en-US" dirty="0"/>
                <a:t>安静より軽い運動を行った方が乳酸の除去は早い</a:t>
              </a:r>
              <a:endParaRPr lang="en-US" altLang="ja-JP" dirty="0"/>
            </a:p>
            <a:p>
              <a:endParaRPr lang="en-US" altLang="ja-JP" dirty="0"/>
            </a:p>
            <a:p>
              <a:r>
                <a:rPr lang="en-US" altLang="ja-JP" dirty="0"/>
                <a:t>○ </a:t>
              </a:r>
              <a:r>
                <a:rPr lang="ja-JP" altLang="en-US" dirty="0"/>
                <a:t>筋肉の柔軟性、関節の可動域を取り戻す</a:t>
              </a:r>
              <a:endParaRPr lang="en-US" altLang="ja-JP" dirty="0"/>
            </a:p>
            <a:p>
              <a:r>
                <a:rPr lang="ja-JP" altLang="ja-JP" dirty="0"/>
                <a:t>　</a:t>
              </a:r>
              <a:r>
                <a:rPr lang="ja-JP" altLang="en-US" dirty="0"/>
                <a:t>　　筋肉を使うことにより縮んでしまい、そのまままにしておくと・・・</a:t>
              </a:r>
              <a:endParaRPr lang="en-US" altLang="ja-JP" dirty="0"/>
            </a:p>
            <a:p>
              <a:r>
                <a:rPr lang="ja-JP" altLang="en-US" dirty="0"/>
                <a:t>　　　筋肉の硬化や関節可動域の狭化、身体の前後左右のアンバランスが起こる</a:t>
              </a:r>
              <a:endParaRPr lang="en-US" altLang="ja-JP" dirty="0"/>
            </a:p>
            <a:p>
              <a:r>
                <a:rPr lang="ja-JP" altLang="ja-JP" dirty="0"/>
                <a:t>　</a:t>
              </a:r>
              <a:r>
                <a:rPr lang="ja-JP" altLang="en-US" dirty="0"/>
                <a:t>　　ストレッチや体操を行うことで</a:t>
              </a:r>
              <a:endParaRPr lang="en-US" altLang="ja-JP" dirty="0"/>
            </a:p>
            <a:p>
              <a:r>
                <a:rPr lang="ja-JP" altLang="ja-JP" dirty="0"/>
                <a:t>　</a:t>
              </a:r>
              <a:r>
                <a:rPr lang="ja-JP" altLang="en-US" dirty="0"/>
                <a:t>　　　　　　運動を行う前の状態に早く戻すことができ、ケガの予防につながる</a:t>
              </a:r>
              <a:endParaRPr lang="en-US" altLang="ja-JP" dirty="0"/>
            </a:p>
            <a:p>
              <a:endParaRPr lang="en-US" altLang="ja-JP" dirty="0"/>
            </a:p>
            <a:p>
              <a:r>
                <a:rPr lang="en-US" altLang="ja-JP" dirty="0"/>
                <a:t>○ </a:t>
              </a:r>
              <a:r>
                <a:rPr lang="ja-JP" altLang="en-US" dirty="0"/>
                <a:t>めまい、吐き気、失神を防止する</a:t>
              </a:r>
              <a:endParaRPr lang="en-US" altLang="ja-JP" dirty="0"/>
            </a:p>
            <a:p>
              <a:endParaRPr lang="en-US" altLang="ja-JP" dirty="0"/>
            </a:p>
            <a:p>
              <a:r>
                <a:rPr lang="en-US" altLang="ja-JP" dirty="0"/>
                <a:t>○ </a:t>
              </a:r>
              <a:r>
                <a:rPr lang="ja-JP" altLang="en-US" dirty="0"/>
                <a:t>精神的に落ち着く事ができる</a:t>
              </a:r>
              <a:endParaRPr lang="en-US" altLang="ja-JP" dirty="0"/>
            </a:p>
            <a:p>
              <a:pPr marL="342900" indent="-342900">
                <a:buAutoNum type="arabicPeriod"/>
              </a:pPr>
              <a:endParaRPr lang="en-US" altLang="ja-JP" dirty="0"/>
            </a:p>
            <a:p>
              <a:endParaRPr kumimoji="1" lang="en-US" altLang="ja-JP" dirty="0"/>
            </a:p>
            <a:p>
              <a:endParaRPr kumimoji="1" lang="ja-JP" altLang="en-US" dirty="0"/>
            </a:p>
          </p:txBody>
        </p:sp>
        <p:grpSp>
          <p:nvGrpSpPr>
            <p:cNvPr id="12" name="図形グループ 11"/>
            <p:cNvGrpSpPr/>
            <p:nvPr/>
          </p:nvGrpSpPr>
          <p:grpSpPr>
            <a:xfrm>
              <a:off x="675588" y="2475125"/>
              <a:ext cx="797185" cy="378279"/>
              <a:chOff x="5593816" y="1077999"/>
              <a:chExt cx="851231" cy="378279"/>
            </a:xfrm>
          </p:grpSpPr>
          <p:sp>
            <p:nvSpPr>
              <p:cNvPr id="10" name="テキスト ボックス 9"/>
              <p:cNvSpPr txBox="1"/>
              <p:nvPr/>
            </p:nvSpPr>
            <p:spPr>
              <a:xfrm>
                <a:off x="5593816" y="1077999"/>
                <a:ext cx="851231" cy="378279"/>
              </a:xfrm>
              <a:prstGeom prst="rect">
                <a:avLst/>
              </a:prstGeom>
              <a:noFill/>
            </p:spPr>
            <p:txBody>
              <a:bodyPr wrap="square" rtlCol="0">
                <a:spAutoFit/>
              </a:bodyPr>
              <a:lstStyle/>
              <a:p>
                <a:r>
                  <a:rPr kumimoji="1" lang="ja-JP" altLang="en-US" dirty="0"/>
                  <a:t>効果</a:t>
                </a:r>
              </a:p>
            </p:txBody>
          </p:sp>
          <p:sp>
            <p:nvSpPr>
              <p:cNvPr id="11" name="正方形/長方形 10"/>
              <p:cNvSpPr/>
              <p:nvPr/>
            </p:nvSpPr>
            <p:spPr>
              <a:xfrm>
                <a:off x="5593818" y="1077999"/>
                <a:ext cx="716116" cy="378279"/>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sp>
        <p:nvSpPr>
          <p:cNvPr id="14" name="屈折矢印 13"/>
          <p:cNvSpPr/>
          <p:nvPr/>
        </p:nvSpPr>
        <p:spPr>
          <a:xfrm rot="5400000">
            <a:off x="1830943" y="3366343"/>
            <a:ext cx="163048" cy="366059"/>
          </a:xfrm>
          <a:prstGeom prst="bentUp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屈折矢印 14"/>
          <p:cNvSpPr/>
          <p:nvPr/>
        </p:nvSpPr>
        <p:spPr>
          <a:xfrm rot="5400000">
            <a:off x="1822403" y="5279789"/>
            <a:ext cx="180126" cy="366059"/>
          </a:xfrm>
          <a:prstGeom prst="bentUpArrow">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30685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76530" y="1757535"/>
            <a:ext cx="5865289" cy="923330"/>
          </a:xfrm>
          <a:prstGeom prst="rect">
            <a:avLst/>
          </a:prstGeom>
          <a:noFill/>
        </p:spPr>
        <p:txBody>
          <a:bodyPr wrap="square" rtlCol="0">
            <a:spAutoFit/>
          </a:bodyPr>
          <a:lstStyle/>
          <a:p>
            <a:r>
              <a:rPr kumimoji="1" lang="en-US" altLang="ja-JP" dirty="0"/>
              <a:t>①</a:t>
            </a:r>
            <a:r>
              <a:rPr kumimoji="1" lang="ja-JP" altLang="en-US" u="sng" dirty="0"/>
              <a:t>軽い有酸素運動</a:t>
            </a:r>
            <a:endParaRPr kumimoji="1" lang="en-US" altLang="ja-JP" u="sng" dirty="0"/>
          </a:p>
          <a:p>
            <a:r>
              <a:rPr lang="ja-JP" altLang="en-US" dirty="0"/>
              <a:t>　　　産生された乳酸を再利用し、除去</a:t>
            </a:r>
            <a:endParaRPr lang="en-US" altLang="ja-JP" dirty="0"/>
          </a:p>
          <a:p>
            <a:r>
              <a:rPr lang="ja-JP" altLang="en-US" dirty="0"/>
              <a:t>　　　静脈血流と動脈血流のバランスを正常化する</a:t>
            </a:r>
            <a:endParaRPr lang="en-US" altLang="ja-JP" dirty="0"/>
          </a:p>
        </p:txBody>
      </p:sp>
      <p:sp>
        <p:nvSpPr>
          <p:cNvPr id="4" name="テキスト ボックス 3"/>
          <p:cNvSpPr txBox="1"/>
          <p:nvPr/>
        </p:nvSpPr>
        <p:spPr>
          <a:xfrm>
            <a:off x="1076530" y="3058664"/>
            <a:ext cx="6293414" cy="923330"/>
          </a:xfrm>
          <a:prstGeom prst="rect">
            <a:avLst/>
          </a:prstGeom>
          <a:noFill/>
        </p:spPr>
        <p:txBody>
          <a:bodyPr wrap="square" rtlCol="0">
            <a:spAutoFit/>
          </a:bodyPr>
          <a:lstStyle/>
          <a:p>
            <a:r>
              <a:rPr lang="en-US" altLang="ja-JP" dirty="0"/>
              <a:t>②</a:t>
            </a:r>
            <a:r>
              <a:rPr lang="ja-JP" altLang="en-US" u="sng" dirty="0"/>
              <a:t>スタティックストレッチ</a:t>
            </a:r>
            <a:endParaRPr lang="en-US" altLang="ja-JP" u="sng" dirty="0"/>
          </a:p>
          <a:p>
            <a:r>
              <a:rPr kumimoji="1" lang="ja-JP" altLang="en-US" dirty="0"/>
              <a:t>　　　大きな筋群から小さな筋群へ</a:t>
            </a:r>
            <a:endParaRPr kumimoji="1" lang="en-US" altLang="ja-JP" dirty="0"/>
          </a:p>
          <a:p>
            <a:r>
              <a:rPr lang="ja-JP" altLang="en-US" dirty="0"/>
              <a:t>　　　１種目につき３０秒程度ゆっくりと時間をかけて行う</a:t>
            </a:r>
            <a:endParaRPr kumimoji="1" lang="ja-JP" altLang="en-US" dirty="0"/>
          </a:p>
        </p:txBody>
      </p:sp>
      <p:grpSp>
        <p:nvGrpSpPr>
          <p:cNvPr id="6" name="図形グループ 5"/>
          <p:cNvGrpSpPr/>
          <p:nvPr/>
        </p:nvGrpSpPr>
        <p:grpSpPr>
          <a:xfrm>
            <a:off x="725984" y="963868"/>
            <a:ext cx="701093" cy="369332"/>
            <a:chOff x="1269947" y="963868"/>
            <a:chExt cx="701093" cy="369332"/>
          </a:xfrm>
        </p:grpSpPr>
        <p:sp>
          <p:nvSpPr>
            <p:cNvPr id="2" name="テキスト ボックス 1"/>
            <p:cNvSpPr txBox="1"/>
            <p:nvPr/>
          </p:nvSpPr>
          <p:spPr>
            <a:xfrm>
              <a:off x="1269947" y="963868"/>
              <a:ext cx="701093" cy="369332"/>
            </a:xfrm>
            <a:prstGeom prst="rect">
              <a:avLst/>
            </a:prstGeom>
            <a:noFill/>
          </p:spPr>
          <p:txBody>
            <a:bodyPr wrap="square" rtlCol="0">
              <a:spAutoFit/>
            </a:bodyPr>
            <a:lstStyle/>
            <a:p>
              <a:r>
                <a:rPr kumimoji="1" lang="ja-JP" altLang="en-US" dirty="0"/>
                <a:t>方法</a:t>
              </a:r>
            </a:p>
          </p:txBody>
        </p:sp>
        <p:sp>
          <p:nvSpPr>
            <p:cNvPr id="5" name="正方形/長方形 4"/>
            <p:cNvSpPr/>
            <p:nvPr/>
          </p:nvSpPr>
          <p:spPr>
            <a:xfrm>
              <a:off x="1269947" y="963868"/>
              <a:ext cx="701093" cy="369332"/>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619967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473320" y="5019327"/>
            <a:ext cx="5698446" cy="923330"/>
          </a:xfrm>
          <a:prstGeom prst="rect">
            <a:avLst/>
          </a:prstGeom>
          <a:noFill/>
        </p:spPr>
        <p:txBody>
          <a:bodyPr wrap="square" rtlCol="0">
            <a:spAutoFit/>
          </a:bodyPr>
          <a:lstStyle/>
          <a:p>
            <a:pPr algn="ctr"/>
            <a:r>
              <a:rPr lang="en-US" altLang="ja-JP" dirty="0"/>
              <a:t>※</a:t>
            </a:r>
            <a:r>
              <a:rPr lang="ja-JP" altLang="en-US" dirty="0">
                <a:solidFill>
                  <a:srgbClr val="0000FF"/>
                </a:solidFill>
              </a:rPr>
              <a:t>スタティックストレッチ</a:t>
            </a:r>
            <a:r>
              <a:rPr lang="ja-JP" altLang="en-US" dirty="0"/>
              <a:t>は長く行いすぎると出力が落ちる</a:t>
            </a:r>
            <a:r>
              <a:rPr lang="en-US" altLang="ja-JP" dirty="0"/>
              <a:t>↓</a:t>
            </a:r>
          </a:p>
          <a:p>
            <a:pPr algn="ctr"/>
            <a:r>
              <a:rPr lang="ja-JP" altLang="en-US" dirty="0"/>
              <a:t>　</a:t>
            </a:r>
            <a:r>
              <a:rPr lang="en-US" altLang="ja-JP" dirty="0"/>
              <a:t> </a:t>
            </a:r>
            <a:r>
              <a:rPr lang="ja-JP" altLang="en-US" dirty="0"/>
              <a:t>ウォーミングアップで行う際には注意する</a:t>
            </a:r>
          </a:p>
        </p:txBody>
      </p:sp>
      <p:sp>
        <p:nvSpPr>
          <p:cNvPr id="6" name="上下矢印 5"/>
          <p:cNvSpPr/>
          <p:nvPr/>
        </p:nvSpPr>
        <p:spPr>
          <a:xfrm>
            <a:off x="4183529" y="4356749"/>
            <a:ext cx="268941" cy="558898"/>
          </a:xfrm>
          <a:prstGeom prst="upDownArrow">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8" name="図形グループ 7"/>
          <p:cNvGrpSpPr/>
          <p:nvPr/>
        </p:nvGrpSpPr>
        <p:grpSpPr>
          <a:xfrm>
            <a:off x="697950" y="483151"/>
            <a:ext cx="7476126" cy="3694304"/>
            <a:chOff x="697950" y="483151"/>
            <a:chExt cx="7476126" cy="3694304"/>
          </a:xfrm>
        </p:grpSpPr>
        <p:grpSp>
          <p:nvGrpSpPr>
            <p:cNvPr id="4" name="図形グループ 3"/>
            <p:cNvGrpSpPr/>
            <p:nvPr/>
          </p:nvGrpSpPr>
          <p:grpSpPr>
            <a:xfrm>
              <a:off x="697950" y="483151"/>
              <a:ext cx="7476126" cy="3694304"/>
              <a:chOff x="1086340" y="716462"/>
              <a:chExt cx="6619879" cy="2868010"/>
            </a:xfrm>
          </p:grpSpPr>
          <p:sp>
            <p:nvSpPr>
              <p:cNvPr id="2" name="テキスト ボックス 1"/>
              <p:cNvSpPr txBox="1"/>
              <p:nvPr/>
            </p:nvSpPr>
            <p:spPr>
              <a:xfrm>
                <a:off x="1086340" y="716462"/>
                <a:ext cx="6619879" cy="2007072"/>
              </a:xfrm>
              <a:prstGeom prst="rect">
                <a:avLst/>
              </a:prstGeom>
              <a:noFill/>
            </p:spPr>
            <p:txBody>
              <a:bodyPr wrap="square" rtlCol="0">
                <a:spAutoFit/>
              </a:bodyPr>
              <a:lstStyle/>
              <a:p>
                <a:r>
                  <a:rPr kumimoji="1" lang="ja-JP" altLang="en-US" dirty="0"/>
                  <a:t>ウォーミングアップにおけるストレッチは</a:t>
                </a:r>
                <a:r>
                  <a:rPr lang="ja-JP" altLang="en-US" dirty="0"/>
                  <a:t>・・・</a:t>
                </a:r>
                <a:endParaRPr kumimoji="1" lang="en-US" altLang="ja-JP" dirty="0"/>
              </a:p>
              <a:p>
                <a:r>
                  <a:rPr kumimoji="1" lang="ja-JP" altLang="en-US" dirty="0"/>
                  <a:t>　</a:t>
                </a:r>
                <a:endParaRPr kumimoji="1" lang="en-US" altLang="ja-JP" dirty="0"/>
              </a:p>
              <a:p>
                <a:r>
                  <a:rPr kumimoji="1" lang="ja-JP" altLang="en-US" dirty="0"/>
                  <a:t>　　</a:t>
                </a:r>
                <a:r>
                  <a:rPr kumimoji="1" lang="en-US" altLang="ja-JP" dirty="0"/>
                  <a:t>①</a:t>
                </a:r>
                <a:r>
                  <a:rPr kumimoji="1" lang="ja-JP" altLang="en-US" dirty="0"/>
                  <a:t>筋・関節・神経系を刺激する事により関節可動域を広げる</a:t>
                </a:r>
                <a:endParaRPr kumimoji="1" lang="en-US" altLang="ja-JP" dirty="0"/>
              </a:p>
              <a:p>
                <a:r>
                  <a:rPr kumimoji="1" lang="ja-JP" altLang="en-US" dirty="0"/>
                  <a:t>　</a:t>
                </a:r>
                <a:endParaRPr kumimoji="1" lang="en-US" altLang="ja-JP" dirty="0"/>
              </a:p>
              <a:p>
                <a:r>
                  <a:rPr lang="ja-JP" altLang="ja-JP" dirty="0"/>
                  <a:t>　</a:t>
                </a:r>
                <a:r>
                  <a:rPr lang="ja-JP" altLang="en-US" dirty="0"/>
                  <a:t>　</a:t>
                </a:r>
                <a:r>
                  <a:rPr kumimoji="1" lang="en-US" altLang="ja-JP" dirty="0"/>
                  <a:t>②</a:t>
                </a:r>
                <a:r>
                  <a:rPr kumimoji="1" lang="ja-JP" altLang="en-US" dirty="0">
                    <a:solidFill>
                      <a:srgbClr val="FF0000"/>
                    </a:solidFill>
                  </a:rPr>
                  <a:t>ケガを予防する</a:t>
                </a:r>
                <a:endParaRPr lang="en-US" altLang="ja-JP" dirty="0">
                  <a:solidFill>
                    <a:srgbClr val="FF0000"/>
                  </a:solidFill>
                </a:endParaRPr>
              </a:p>
              <a:p>
                <a:r>
                  <a:rPr kumimoji="1" lang="ja-JP" altLang="en-US" dirty="0"/>
                  <a:t>　</a:t>
                </a:r>
                <a:endParaRPr kumimoji="1" lang="en-US" altLang="ja-JP" dirty="0"/>
              </a:p>
              <a:p>
                <a:r>
                  <a:rPr lang="ja-JP" altLang="ja-JP" dirty="0"/>
                  <a:t>　</a:t>
                </a:r>
                <a:r>
                  <a:rPr lang="ja-JP" altLang="en-US" dirty="0"/>
                  <a:t>　</a:t>
                </a:r>
                <a:r>
                  <a:rPr kumimoji="1" lang="en-US" altLang="ja-JP" dirty="0"/>
                  <a:t>③</a:t>
                </a:r>
                <a:r>
                  <a:rPr kumimoji="1" lang="ja-JP" altLang="en-US" dirty="0"/>
                  <a:t>パフォーマンスを向上させる</a:t>
                </a:r>
                <a:endParaRPr kumimoji="1" lang="en-US" altLang="ja-JP" dirty="0"/>
              </a:p>
              <a:p>
                <a:endParaRPr kumimoji="1" lang="en-US" altLang="ja-JP" dirty="0"/>
              </a:p>
              <a:p>
                <a:r>
                  <a:rPr kumimoji="1" lang="ja-JP" altLang="en-US" dirty="0"/>
                  <a:t>ために行わなければならない</a:t>
                </a:r>
              </a:p>
            </p:txBody>
          </p:sp>
          <p:sp>
            <p:nvSpPr>
              <p:cNvPr id="3" name="テキスト ボックス 2"/>
              <p:cNvSpPr txBox="1"/>
              <p:nvPr/>
            </p:nvSpPr>
            <p:spPr>
              <a:xfrm>
                <a:off x="1156626" y="3082704"/>
                <a:ext cx="6278698" cy="501768"/>
              </a:xfrm>
              <a:prstGeom prst="rect">
                <a:avLst/>
              </a:prstGeom>
              <a:noFill/>
            </p:spPr>
            <p:txBody>
              <a:bodyPr wrap="square" rtlCol="0">
                <a:spAutoFit/>
              </a:bodyPr>
              <a:lstStyle/>
              <a:p>
                <a:r>
                  <a:rPr kumimoji="1" lang="ja-JP" altLang="en-US" dirty="0"/>
                  <a:t>動きや力発揮を伴う</a:t>
                </a:r>
                <a:r>
                  <a:rPr kumimoji="1" lang="ja-JP" altLang="en-US" dirty="0">
                    <a:solidFill>
                      <a:srgbClr val="FF0000"/>
                    </a:solidFill>
                  </a:rPr>
                  <a:t>ダイナミックストレッチ</a:t>
                </a:r>
                <a:r>
                  <a:rPr kumimoji="1" lang="ja-JP" altLang="en-US" dirty="0">
                    <a:solidFill>
                      <a:srgbClr val="000000"/>
                    </a:solidFill>
                  </a:rPr>
                  <a:t>や</a:t>
                </a:r>
                <a:r>
                  <a:rPr kumimoji="1" lang="ja-JP" altLang="en-US" dirty="0">
                    <a:solidFill>
                      <a:srgbClr val="FF0000"/>
                    </a:solidFill>
                  </a:rPr>
                  <a:t>バリスティックストレッチ</a:t>
                </a:r>
                <a:r>
                  <a:rPr kumimoji="1" lang="ja-JP" altLang="en-US" dirty="0"/>
                  <a:t>などの方が適している</a:t>
                </a:r>
              </a:p>
            </p:txBody>
          </p:sp>
        </p:grpSp>
        <p:sp>
          <p:nvSpPr>
            <p:cNvPr id="7" name="正方形/長方形 6"/>
            <p:cNvSpPr/>
            <p:nvPr/>
          </p:nvSpPr>
          <p:spPr>
            <a:xfrm>
              <a:off x="697950" y="3531124"/>
              <a:ext cx="7170192" cy="646331"/>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320024467"/>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1294</TotalTime>
  <Words>445</Words>
  <Application>Microsoft Office PowerPoint</Application>
  <PresentationFormat>画面に合わせる (4:3)</PresentationFormat>
  <Paragraphs>100</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ホワイト</vt:lpstr>
      <vt:lpstr>③ケガ（障害）予防のストレッチ2</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ケガをした時の応急処置</dc:title>
  <dc:creator>鈴木 裕太郎</dc:creator>
  <cp:lastModifiedBy>tokkun</cp:lastModifiedBy>
  <cp:revision>115</cp:revision>
  <cp:lastPrinted>2020-08-20T00:52:35Z</cp:lastPrinted>
  <dcterms:created xsi:type="dcterms:W3CDTF">2020-08-04T10:17:27Z</dcterms:created>
  <dcterms:modified xsi:type="dcterms:W3CDTF">2020-09-11T02:52:09Z</dcterms:modified>
</cp:coreProperties>
</file>