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76" r:id="rId2"/>
    <p:sldId id="275" r:id="rId3"/>
    <p:sldId id="268" r:id="rId4"/>
    <p:sldId id="269" r:id="rId5"/>
    <p:sldId id="270" r:id="rId6"/>
    <p:sldId id="274" r:id="rId7"/>
    <p:sldId id="272" r:id="rId8"/>
  </p:sldIdLst>
  <p:sldSz cx="9144000" cy="6858000" type="screen4x3"/>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07">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579" autoAdjust="0"/>
  </p:normalViewPr>
  <p:slideViewPr>
    <p:cSldViewPr snapToGrid="0" snapToObjects="1">
      <p:cViewPr varScale="1">
        <p:scale>
          <a:sx n="112" d="100"/>
          <a:sy n="112" d="100"/>
        </p:scale>
        <p:origin x="-6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3972" y="-78"/>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b9be5f9dd4ea6295" providerId="LiveId" clId="{A10E13A3-35D5-405A-8B01-F2D29B76471E}"/>
    <pc:docChg chg="undo custSel addSld modSld">
      <pc:chgData name=" " userId="b9be5f9dd4ea6295" providerId="LiveId" clId="{A10E13A3-35D5-405A-8B01-F2D29B76471E}" dt="2020-08-19T13:33:44.873" v="2900" actId="255"/>
      <pc:docMkLst>
        <pc:docMk/>
      </pc:docMkLst>
      <pc:sldChg chg="modNotesTx">
        <pc:chgData name=" " userId="b9be5f9dd4ea6295" providerId="LiveId" clId="{A10E13A3-35D5-405A-8B01-F2D29B76471E}" dt="2020-08-19T12:55:28.317" v="1078" actId="20577"/>
        <pc:sldMkLst>
          <pc:docMk/>
          <pc:sldMk cId="443299608" sldId="262"/>
        </pc:sldMkLst>
      </pc:sldChg>
      <pc:sldChg chg="modNotesTx">
        <pc:chgData name=" " userId="b9be5f9dd4ea6295" providerId="LiveId" clId="{A10E13A3-35D5-405A-8B01-F2D29B76471E}" dt="2020-08-19T12:58:39.346" v="1246" actId="20577"/>
        <pc:sldMkLst>
          <pc:docMk/>
          <pc:sldMk cId="2168629747" sldId="263"/>
        </pc:sldMkLst>
      </pc:sldChg>
      <pc:sldChg chg="modNotesTx">
        <pc:chgData name=" " userId="b9be5f9dd4ea6295" providerId="LiveId" clId="{A10E13A3-35D5-405A-8B01-F2D29B76471E}" dt="2020-08-19T12:40:57.180" v="359" actId="20577"/>
        <pc:sldMkLst>
          <pc:docMk/>
          <pc:sldMk cId="1827469029" sldId="264"/>
        </pc:sldMkLst>
      </pc:sldChg>
      <pc:sldChg chg="modNotesTx">
        <pc:chgData name=" " userId="b9be5f9dd4ea6295" providerId="LiveId" clId="{A10E13A3-35D5-405A-8B01-F2D29B76471E}" dt="2020-08-19T12:44:50.762" v="460" actId="20577"/>
        <pc:sldMkLst>
          <pc:docMk/>
          <pc:sldMk cId="830685234" sldId="266"/>
        </pc:sldMkLst>
      </pc:sldChg>
      <pc:sldChg chg="modNotesTx">
        <pc:chgData name=" " userId="b9be5f9dd4ea6295" providerId="LiveId" clId="{A10E13A3-35D5-405A-8B01-F2D29B76471E}" dt="2020-08-19T12:47:03.908" v="596" actId="20577"/>
        <pc:sldMkLst>
          <pc:docMk/>
          <pc:sldMk cId="1619967068" sldId="267"/>
        </pc:sldMkLst>
      </pc:sldChg>
      <pc:sldChg chg="modNotesTx">
        <pc:chgData name=" " userId="b9be5f9dd4ea6295" providerId="LiveId" clId="{A10E13A3-35D5-405A-8B01-F2D29B76471E}" dt="2020-08-19T12:34:38.815" v="114" actId="20577"/>
        <pc:sldMkLst>
          <pc:docMk/>
          <pc:sldMk cId="124106750" sldId="272"/>
        </pc:sldMkLst>
      </pc:sldChg>
      <pc:sldChg chg="modNotesTx">
        <pc:chgData name=" " userId="b9be5f9dd4ea6295" providerId="LiveId" clId="{A10E13A3-35D5-405A-8B01-F2D29B76471E}" dt="2020-08-19T12:50:00.681" v="756" actId="20577"/>
        <pc:sldMkLst>
          <pc:docMk/>
          <pc:sldMk cId="3320024467" sldId="273"/>
        </pc:sldMkLst>
      </pc:sldChg>
      <pc:sldChg chg="modNotesTx">
        <pc:chgData name=" " userId="b9be5f9dd4ea6295" providerId="LiveId" clId="{A10E13A3-35D5-405A-8B01-F2D29B76471E}" dt="2020-08-19T13:04:38.659" v="1504" actId="20577"/>
        <pc:sldMkLst>
          <pc:docMk/>
          <pc:sldMk cId="840832430" sldId="285"/>
        </pc:sldMkLst>
      </pc:sldChg>
      <pc:sldChg chg="addSp delSp modSp modNotesTx">
        <pc:chgData name=" " userId="b9be5f9dd4ea6295" providerId="LiveId" clId="{A10E13A3-35D5-405A-8B01-F2D29B76471E}" dt="2020-08-19T13:09:14.055" v="1682" actId="20577"/>
        <pc:sldMkLst>
          <pc:docMk/>
          <pc:sldMk cId="941288011" sldId="286"/>
        </pc:sldMkLst>
        <pc:spChg chg="mod">
          <ac:chgData name=" " userId="b9be5f9dd4ea6295" providerId="LiveId" clId="{A10E13A3-35D5-405A-8B01-F2D29B76471E}" dt="2020-08-19T13:05:14.823" v="1515"/>
          <ac:spMkLst>
            <pc:docMk/>
            <pc:sldMk cId="941288011" sldId="286"/>
            <ac:spMk id="26" creationId="{7ABE7202-CA96-4208-AA0C-E6F77AC5162E}"/>
          </ac:spMkLst>
        </pc:spChg>
        <pc:spChg chg="mod">
          <ac:chgData name=" " userId="b9be5f9dd4ea6295" providerId="LiveId" clId="{A10E13A3-35D5-405A-8B01-F2D29B76471E}" dt="2020-08-19T13:05:14.823" v="1515"/>
          <ac:spMkLst>
            <pc:docMk/>
            <pc:sldMk cId="941288011" sldId="286"/>
            <ac:spMk id="27" creationId="{95CD7E07-0A1A-4E66-9C0D-2AD357BFA191}"/>
          </ac:spMkLst>
        </pc:spChg>
        <pc:spChg chg="mod">
          <ac:chgData name=" " userId="b9be5f9dd4ea6295" providerId="LiveId" clId="{A10E13A3-35D5-405A-8B01-F2D29B76471E}" dt="2020-08-19T13:05:14.823" v="1515"/>
          <ac:spMkLst>
            <pc:docMk/>
            <pc:sldMk cId="941288011" sldId="286"/>
            <ac:spMk id="28" creationId="{AFB38B05-520F-462C-A48E-CC1252AE1862}"/>
          </ac:spMkLst>
        </pc:spChg>
        <pc:spChg chg="mod">
          <ac:chgData name=" " userId="b9be5f9dd4ea6295" providerId="LiveId" clId="{A10E13A3-35D5-405A-8B01-F2D29B76471E}" dt="2020-08-19T13:05:21.249" v="1517"/>
          <ac:spMkLst>
            <pc:docMk/>
            <pc:sldMk cId="941288011" sldId="286"/>
            <ac:spMk id="30" creationId="{FA13FB86-05BE-40F9-9359-C34F6E2D5A77}"/>
          </ac:spMkLst>
        </pc:spChg>
        <pc:spChg chg="mod">
          <ac:chgData name=" " userId="b9be5f9dd4ea6295" providerId="LiveId" clId="{A10E13A3-35D5-405A-8B01-F2D29B76471E}" dt="2020-08-19T13:05:21.249" v="1517"/>
          <ac:spMkLst>
            <pc:docMk/>
            <pc:sldMk cId="941288011" sldId="286"/>
            <ac:spMk id="31" creationId="{BBD0D9B7-5B9A-4A55-B2F0-3582E842A513}"/>
          </ac:spMkLst>
        </pc:spChg>
        <pc:spChg chg="mod">
          <ac:chgData name=" " userId="b9be5f9dd4ea6295" providerId="LiveId" clId="{A10E13A3-35D5-405A-8B01-F2D29B76471E}" dt="2020-08-19T13:05:21.249" v="1517"/>
          <ac:spMkLst>
            <pc:docMk/>
            <pc:sldMk cId="941288011" sldId="286"/>
            <ac:spMk id="32" creationId="{061B3642-0381-431C-9A7D-D5DD662158CF}"/>
          </ac:spMkLst>
        </pc:spChg>
        <pc:grpChg chg="add del mod">
          <ac:chgData name=" " userId="b9be5f9dd4ea6295" providerId="LiveId" clId="{A10E13A3-35D5-405A-8B01-F2D29B76471E}" dt="2020-08-19T13:05:17.671" v="1516"/>
          <ac:grpSpMkLst>
            <pc:docMk/>
            <pc:sldMk cId="941288011" sldId="286"/>
            <ac:grpSpMk id="25" creationId="{84A7D737-72BF-4F4A-9C03-87F65F417B1A}"/>
          </ac:grpSpMkLst>
        </pc:grpChg>
        <pc:grpChg chg="add del mod">
          <ac:chgData name=" " userId="b9be5f9dd4ea6295" providerId="LiveId" clId="{A10E13A3-35D5-405A-8B01-F2D29B76471E}" dt="2020-08-19T13:05:23.437" v="1518"/>
          <ac:grpSpMkLst>
            <pc:docMk/>
            <pc:sldMk cId="941288011" sldId="286"/>
            <ac:grpSpMk id="29" creationId="{D0E82E58-C229-4A36-85F0-39EA74E12743}"/>
          </ac:grpSpMkLst>
        </pc:grpChg>
      </pc:sldChg>
      <pc:sldChg chg="modSp mod modNotesTx">
        <pc:chgData name=" " userId="b9be5f9dd4ea6295" providerId="LiveId" clId="{A10E13A3-35D5-405A-8B01-F2D29B76471E}" dt="2020-08-19T13:10:20.026" v="1750" actId="20577"/>
        <pc:sldMkLst>
          <pc:docMk/>
          <pc:sldMk cId="1272148432" sldId="287"/>
        </pc:sldMkLst>
        <pc:spChg chg="mod">
          <ac:chgData name=" " userId="b9be5f9dd4ea6295" providerId="LiveId" clId="{A10E13A3-35D5-405A-8B01-F2D29B76471E}" dt="2020-08-19T13:09:33.501" v="1703" actId="20577"/>
          <ac:spMkLst>
            <pc:docMk/>
            <pc:sldMk cId="1272148432" sldId="287"/>
            <ac:spMk id="2" creationId="{00000000-0000-0000-0000-000000000000}"/>
          </ac:spMkLst>
        </pc:spChg>
      </pc:sldChg>
      <pc:sldChg chg="addSp delSp modSp new mod">
        <pc:chgData name=" " userId="b9be5f9dd4ea6295" providerId="LiveId" clId="{A10E13A3-35D5-405A-8B01-F2D29B76471E}" dt="2020-08-19T13:33:44.873" v="2900" actId="255"/>
        <pc:sldMkLst>
          <pc:docMk/>
          <pc:sldMk cId="2130454144" sldId="290"/>
        </pc:sldMkLst>
        <pc:spChg chg="add mod">
          <ac:chgData name=" " userId="b9be5f9dd4ea6295" providerId="LiveId" clId="{A10E13A3-35D5-405A-8B01-F2D29B76471E}" dt="2020-08-19T13:12:59.876" v="1775"/>
          <ac:spMkLst>
            <pc:docMk/>
            <pc:sldMk cId="2130454144" sldId="290"/>
            <ac:spMk id="2" creationId="{466C106A-B066-4C8D-A33C-F6C47415BD6C}"/>
          </ac:spMkLst>
        </pc:spChg>
        <pc:spChg chg="add del">
          <ac:chgData name=" " userId="b9be5f9dd4ea6295" providerId="LiveId" clId="{A10E13A3-35D5-405A-8B01-F2D29B76471E}" dt="2020-08-19T13:12:02.133" v="1765" actId="11529"/>
          <ac:spMkLst>
            <pc:docMk/>
            <pc:sldMk cId="2130454144" sldId="290"/>
            <ac:spMk id="3" creationId="{02E1F19A-532C-4268-8C29-7F71CC5A0B28}"/>
          </ac:spMkLst>
        </pc:spChg>
        <pc:spChg chg="add del">
          <ac:chgData name=" " userId="b9be5f9dd4ea6295" providerId="LiveId" clId="{A10E13A3-35D5-405A-8B01-F2D29B76471E}" dt="2020-08-19T13:12:32.981" v="1767" actId="11529"/>
          <ac:spMkLst>
            <pc:docMk/>
            <pc:sldMk cId="2130454144" sldId="290"/>
            <ac:spMk id="4" creationId="{6E509BC9-A695-4A99-A683-79CA379BC4CA}"/>
          </ac:spMkLst>
        </pc:spChg>
        <pc:spChg chg="add del mod">
          <ac:chgData name=" " userId="b9be5f9dd4ea6295" providerId="LiveId" clId="{A10E13A3-35D5-405A-8B01-F2D29B76471E}" dt="2020-08-19T13:13:15.472" v="1780"/>
          <ac:spMkLst>
            <pc:docMk/>
            <pc:sldMk cId="2130454144" sldId="290"/>
            <ac:spMk id="5" creationId="{C20944F4-5E86-4B3A-8C68-4BFA156EAEBC}"/>
          </ac:spMkLst>
        </pc:spChg>
        <pc:spChg chg="add mod">
          <ac:chgData name=" " userId="b9be5f9dd4ea6295" providerId="LiveId" clId="{A10E13A3-35D5-405A-8B01-F2D29B76471E}" dt="2020-08-19T13:33:44.873" v="2900" actId="255"/>
          <ac:spMkLst>
            <pc:docMk/>
            <pc:sldMk cId="2130454144" sldId="290"/>
            <ac:spMk id="6" creationId="{5E88AAE0-8C15-4021-91F2-0BA1399FB92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6" y="0"/>
            <a:ext cx="2919565" cy="493868"/>
          </a:xfrm>
          <a:prstGeom prst="rect">
            <a:avLst/>
          </a:prstGeom>
        </p:spPr>
        <p:txBody>
          <a:bodyPr vert="horz" lIns="90763" tIns="45382" rIns="90763" bIns="45382" rtlCol="0"/>
          <a:lstStyle>
            <a:lvl1pPr algn="r">
              <a:defRPr sz="1200"/>
            </a:lvl1pPr>
          </a:lstStyle>
          <a:p>
            <a:fld id="{A7A7B1BD-FAB2-469E-A495-15ADED1078AA}" type="datetimeFigureOut">
              <a:rPr kumimoji="1" lang="ja-JP" altLang="en-US" smtClean="0"/>
              <a:t>2020/9/11</a:t>
            </a:fld>
            <a:endParaRPr kumimoji="1" lang="ja-JP" altLang="en-US"/>
          </a:p>
        </p:txBody>
      </p:sp>
      <p:sp>
        <p:nvSpPr>
          <p:cNvPr id="4" name="フッター プレースホルダー 3"/>
          <p:cNvSpPr>
            <a:spLocks noGrp="1"/>
          </p:cNvSpPr>
          <p:nvPr>
            <p:ph type="ftr" sz="quarter" idx="2"/>
          </p:nvPr>
        </p:nvSpPr>
        <p:spPr>
          <a:xfrm>
            <a:off x="0" y="9372445"/>
            <a:ext cx="2919565" cy="493868"/>
          </a:xfrm>
          <a:prstGeom prst="rect">
            <a:avLst/>
          </a:prstGeom>
        </p:spPr>
        <p:txBody>
          <a:bodyPr vert="horz" lIns="90763" tIns="45382" rIns="90763" bIns="453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6" y="9372445"/>
            <a:ext cx="2919565" cy="493868"/>
          </a:xfrm>
          <a:prstGeom prst="rect">
            <a:avLst/>
          </a:prstGeom>
        </p:spPr>
        <p:txBody>
          <a:bodyPr vert="horz" lIns="90763" tIns="45382" rIns="90763" bIns="45382" rtlCol="0" anchor="b"/>
          <a:lstStyle>
            <a:lvl1pPr algn="r">
              <a:defRPr sz="1200"/>
            </a:lvl1pPr>
          </a:lstStyle>
          <a:p>
            <a:fld id="{1C2788D9-9BAB-4610-84AE-8A819711A88E}" type="slidenum">
              <a:rPr kumimoji="1" lang="ja-JP" altLang="en-US" smtClean="0"/>
              <a:t>‹#›</a:t>
            </a:fld>
            <a:endParaRPr kumimoji="1" lang="ja-JP" altLang="en-US"/>
          </a:p>
        </p:txBody>
      </p:sp>
    </p:spTree>
    <p:extLst>
      <p:ext uri="{BB962C8B-B14F-4D97-AF65-F5344CB8AC3E}">
        <p14:creationId xmlns:p14="http://schemas.microsoft.com/office/powerpoint/2010/main" val="55042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26" y="0"/>
            <a:ext cx="2919565" cy="493868"/>
          </a:xfrm>
          <a:prstGeom prst="rect">
            <a:avLst/>
          </a:prstGeom>
        </p:spPr>
        <p:txBody>
          <a:bodyPr vert="horz" lIns="90763" tIns="45382" rIns="90763" bIns="45382" rtlCol="0"/>
          <a:lstStyle>
            <a:lvl1pPr algn="r">
              <a:defRPr sz="1200"/>
            </a:lvl1pPr>
          </a:lstStyle>
          <a:p>
            <a:fld id="{5A0C8F5D-58CF-4C47-924C-7851B5233CA2}" type="datetimeFigureOut">
              <a:rPr kumimoji="1" lang="ja-JP" altLang="en-US" smtClean="0"/>
              <a:t>2020/9/11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673262" y="4686223"/>
            <a:ext cx="5389240" cy="4440077"/>
          </a:xfrm>
          <a:prstGeom prst="rect">
            <a:avLst/>
          </a:prstGeom>
        </p:spPr>
        <p:txBody>
          <a:bodyPr vert="horz" lIns="90763" tIns="45382" rIns="90763" bIns="453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0868"/>
            <a:ext cx="2919565" cy="493867"/>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6" y="9370868"/>
            <a:ext cx="2919565" cy="493867"/>
          </a:xfrm>
          <a:prstGeom prst="rect">
            <a:avLst/>
          </a:prstGeom>
        </p:spPr>
        <p:txBody>
          <a:bodyPr vert="horz" lIns="90763" tIns="45382" rIns="90763" bIns="45382" rtlCol="0" anchor="b"/>
          <a:lstStyle>
            <a:lvl1pPr algn="r">
              <a:defRPr sz="1200"/>
            </a:lvl1pPr>
          </a:lstStyle>
          <a:p>
            <a:fld id="{D0B4C2FF-7689-4537-8CE5-4E1976D0A8EA}" type="slidenum">
              <a:rPr kumimoji="1" lang="ja-JP" altLang="en-US" smtClean="0"/>
              <a:t>‹#›</a:t>
            </a:fld>
            <a:endParaRPr kumimoji="1" lang="ja-JP" altLang="en-US"/>
          </a:p>
        </p:txBody>
      </p:sp>
    </p:spTree>
    <p:extLst>
      <p:ext uri="{BB962C8B-B14F-4D97-AF65-F5344CB8AC3E}">
        <p14:creationId xmlns:p14="http://schemas.microsoft.com/office/powerpoint/2010/main" val="38693368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専門学校浜松医療学院の杉山です。今回は前回の怪我の種類で学んだ障害予防のストレッチということで、磐田農業高校女子バスケットボール部の皆さんと一緒に学習していきましょう。宜しくお願いします。</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1</a:t>
            </a:fld>
            <a:endParaRPr kumimoji="1" lang="ja-JP" altLang="en-US"/>
          </a:p>
        </p:txBody>
      </p:sp>
    </p:spTree>
    <p:extLst>
      <p:ext uri="{BB962C8B-B14F-4D97-AF65-F5344CB8AC3E}">
        <p14:creationId xmlns:p14="http://schemas.microsoft.com/office/powerpoint/2010/main" val="10831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柔軟性が低下し、関節可動域が制限されると、小さな可動範囲の中で大きな力を発揮する事になるため、パフォーマンスにも影響があり、</a:t>
            </a:r>
            <a:r>
              <a:rPr lang="ja-JP" altLang="en-US" dirty="0"/>
              <a:t>筋や関節にかかるストレスを増大し怪我の発生原因にもなりやすいです。</a:t>
            </a:r>
            <a:endParaRPr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2</a:t>
            </a:fld>
            <a:endParaRPr kumimoji="1" lang="ja-JP" altLang="en-US"/>
          </a:p>
        </p:txBody>
      </p:sp>
    </p:spTree>
    <p:extLst>
      <p:ext uri="{BB962C8B-B14F-4D97-AF65-F5344CB8AC3E}">
        <p14:creationId xmlns:p14="http://schemas.microsoft.com/office/powerpoint/2010/main" val="1642596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柔軟性低下の予防として、ストレッチにて可動域の拡大をはかるため、ストレッチの種類について説明します。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静的ストレッチ（スタティックストレッチ）動的ストレッチ（ダイナミックストレッチやバリスティックストレッチなどがあります。</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3</a:t>
            </a:fld>
            <a:endParaRPr kumimoji="1" lang="ja-JP" altLang="en-US"/>
          </a:p>
        </p:txBody>
      </p:sp>
    </p:spTree>
    <p:extLst>
      <p:ext uri="{BB962C8B-B14F-4D97-AF65-F5344CB8AC3E}">
        <p14:creationId xmlns:p14="http://schemas.microsoft.com/office/powerpoint/2010/main" val="2941504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ティックストレッチとは反動や弾みをつけずに、筋肉をゆっくり伸ばしていき、その状態を維持する方法で３０秒程度その姿勢を維持し、最も安全に伸長運動を行い、柔軟性の効果が得られることが多いです。</a:t>
            </a:r>
          </a:p>
          <a:p>
            <a:r>
              <a:rPr kumimoji="1" lang="ja-JP" altLang="en-US" dirty="0"/>
              <a:t>クールダウンでは伸長反射を起こさないスタティックストレッチが良いでしょう。</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4</a:t>
            </a:fld>
            <a:endParaRPr kumimoji="1" lang="ja-JP" altLang="en-US"/>
          </a:p>
        </p:txBody>
      </p:sp>
    </p:spTree>
    <p:extLst>
      <p:ext uri="{BB962C8B-B14F-4D97-AF65-F5344CB8AC3E}">
        <p14:creationId xmlns:p14="http://schemas.microsoft.com/office/powerpoint/2010/main" val="1034897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ダイナミックストレッチは筋肉の弾性力（伸縮範囲の大きさ）を高められる事や効果的に行うには正確な動作や伸長運動を理解している必要があります。</a:t>
            </a:r>
            <a:endParaRPr kumimoji="1" lang="en-US" altLang="ja-JP" dirty="0"/>
          </a:p>
          <a:p>
            <a:r>
              <a:rPr kumimoji="1" lang="ja-JP" altLang="en-US" dirty="0"/>
              <a:t>バリスティックストレッチは反動や弾みをつけて行うストレッチや競技種目の動作に合わせたストレッチが行いやすく、パフォーマンスの向上に向けて伸長反射を有効に引き出せることが言えます。</a:t>
            </a:r>
            <a:endParaRPr kumimoji="1" lang="en-US" altLang="ja-JP" dirty="0"/>
          </a:p>
          <a:p>
            <a:r>
              <a:rPr kumimoji="1" lang="ja-JP" altLang="en-US" dirty="0"/>
              <a:t>しかし、急激な伸長により筋線維の微細損傷や痛みが起こる可能性があることを理解しておくことも大事です。</a:t>
            </a:r>
            <a:endParaRPr kumimoji="1" lang="en-US" altLang="ja-JP"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5</a:t>
            </a:fld>
            <a:endParaRPr kumimoji="1" lang="ja-JP" altLang="en-US"/>
          </a:p>
        </p:txBody>
      </p:sp>
    </p:spTree>
    <p:extLst>
      <p:ext uri="{BB962C8B-B14F-4D97-AF65-F5344CB8AC3E}">
        <p14:creationId xmlns:p14="http://schemas.microsoft.com/office/powerpoint/2010/main" val="277841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効果的に進めるためには・・・競技者の身体的特徴の把握やインシーズンやオフシーズンなどの時間的環境の整備・外的環境条件の配慮が大切になります。</a:t>
            </a:r>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6</a:t>
            </a:fld>
            <a:endParaRPr kumimoji="1" lang="ja-JP" altLang="en-US"/>
          </a:p>
        </p:txBody>
      </p:sp>
    </p:spTree>
    <p:extLst>
      <p:ext uri="{BB962C8B-B14F-4D97-AF65-F5344CB8AC3E}">
        <p14:creationId xmlns:p14="http://schemas.microsoft.com/office/powerpoint/2010/main" val="1544832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ストレッチはケガのケアや予防に重要な要素となります。</a:t>
            </a:r>
            <a:r>
              <a:rPr lang="en-US" altLang="ja-JP" dirty="0"/>
              <a:t> </a:t>
            </a:r>
            <a:r>
              <a:rPr lang="ja-JP" altLang="en-US" dirty="0"/>
              <a:t>柔軟性の改善と疲労の回復に効果的であり、筋緊張の緩和 や関節可動域の増大・末梢循環の促進による疲労物質の除去などにも適しております。</a:t>
            </a:r>
          </a:p>
          <a:p>
            <a:r>
              <a:rPr lang="ja-JP" altLang="en-US" dirty="0"/>
              <a:t>また、コンディショニング・リハビリ・障害予防でも使われている、スタティックストレッチを中心に様々な方法で可動域の改善を実際に確認していきましょう。</a:t>
            </a:r>
            <a:endParaRPr lang="en-US" altLang="ja-JP" dirty="0"/>
          </a:p>
          <a:p>
            <a:r>
              <a:rPr lang="ja-JP" altLang="en-US" dirty="0"/>
              <a:t>まずは自身の状態を知るために簡易的な評価をしましょう。</a:t>
            </a:r>
            <a:endParaRPr lang="en-US" altLang="ja-JP" dirty="0"/>
          </a:p>
          <a:p>
            <a:endParaRPr lang="ja-JP" altLang="en-US" dirty="0"/>
          </a:p>
          <a:p>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7</a:t>
            </a:fld>
            <a:endParaRPr kumimoji="1" lang="ja-JP" altLang="en-US"/>
          </a:p>
        </p:txBody>
      </p:sp>
    </p:spTree>
    <p:extLst>
      <p:ext uri="{BB962C8B-B14F-4D97-AF65-F5344CB8AC3E}">
        <p14:creationId xmlns:p14="http://schemas.microsoft.com/office/powerpoint/2010/main" val="2351478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314857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6494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07048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16888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27289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234308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79919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26611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3" name="フッター プレースホルダー 2"/>
          <p:cNvSpPr>
            <a:spLocks noGrp="1"/>
          </p:cNvSpPr>
          <p:nvPr>
            <p:ph type="ftr" sz="quarter" idx="11"/>
          </p:nvPr>
        </p:nvSpPr>
        <p:spPr>
          <a:xfrm>
            <a:off x="2792186" y="6356350"/>
            <a:ext cx="3559628" cy="365125"/>
          </a:xfrm>
        </p:spPr>
        <p:txBody>
          <a:bodyPr/>
          <a:lstStyle/>
          <a:p>
            <a:endParaRPr lang="ja-JP" altLang="en-US" dirty="0"/>
          </a:p>
        </p:txBody>
      </p:sp>
      <p:sp>
        <p:nvSpPr>
          <p:cNvPr id="4" name="スライド番号プレースホルダー 3"/>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1169645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565481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79390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3671541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85800" y="2130425"/>
            <a:ext cx="7772400" cy="1470025"/>
          </a:xfrm>
        </p:spPr>
        <p:txBody>
          <a:bodyPr/>
          <a:lstStyle/>
          <a:p>
            <a:r>
              <a:rPr kumimoji="1" lang="ja-JP" altLang="en-US" dirty="0"/>
              <a:t>②ケガ（障害）予防のストレッチ</a:t>
            </a:r>
            <a:r>
              <a:rPr kumimoji="1" lang="en-US" altLang="ja-JP" dirty="0"/>
              <a:t>1</a:t>
            </a:r>
            <a:endParaRPr kumimoji="1" lang="ja-JP" altLang="en-US" dirty="0"/>
          </a:p>
        </p:txBody>
      </p:sp>
    </p:spTree>
    <p:extLst>
      <p:ext uri="{BB962C8B-B14F-4D97-AF65-F5344CB8AC3E}">
        <p14:creationId xmlns:p14="http://schemas.microsoft.com/office/powerpoint/2010/main" val="70006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図形グループ 22"/>
          <p:cNvGrpSpPr/>
          <p:nvPr/>
        </p:nvGrpSpPr>
        <p:grpSpPr>
          <a:xfrm>
            <a:off x="4034111" y="4347637"/>
            <a:ext cx="3931294" cy="2355711"/>
            <a:chOff x="2422316" y="4942341"/>
            <a:chExt cx="3052645" cy="1728652"/>
          </a:xfrm>
        </p:grpSpPr>
        <p:sp>
          <p:nvSpPr>
            <p:cNvPr id="22" name="爆発 2 21"/>
            <p:cNvSpPr/>
            <p:nvPr/>
          </p:nvSpPr>
          <p:spPr>
            <a:xfrm rot="860364">
              <a:off x="2624188" y="4942341"/>
              <a:ext cx="2850773" cy="1728652"/>
            </a:xfrm>
            <a:prstGeom prst="irregularSeal2">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422316" y="5693182"/>
              <a:ext cx="3001066" cy="338776"/>
            </a:xfrm>
            <a:prstGeom prst="rect">
              <a:avLst/>
            </a:prstGeom>
            <a:noFill/>
            <a:ln>
              <a:noFill/>
              <a:prstDash val="solid"/>
            </a:ln>
          </p:spPr>
          <p:txBody>
            <a:bodyPr wrap="square" rtlCol="0">
              <a:spAutoFit/>
            </a:bodyPr>
            <a:lstStyle/>
            <a:p>
              <a:pPr algn="ctr"/>
              <a:r>
                <a:rPr kumimoji="1" lang="ja-JP" altLang="en-US" sz="2400" dirty="0">
                  <a:solidFill>
                    <a:srgbClr val="FF0000"/>
                  </a:solidFill>
                </a:rPr>
                <a:t>ケガ発生の原因</a:t>
              </a:r>
            </a:p>
          </p:txBody>
        </p:sp>
      </p:grpSp>
      <p:grpSp>
        <p:nvGrpSpPr>
          <p:cNvPr id="7" name="図形グループ 6"/>
          <p:cNvGrpSpPr/>
          <p:nvPr/>
        </p:nvGrpSpPr>
        <p:grpSpPr>
          <a:xfrm>
            <a:off x="1553882" y="549140"/>
            <a:ext cx="2076824" cy="1102624"/>
            <a:chOff x="1105647" y="224118"/>
            <a:chExt cx="2076824" cy="1102624"/>
          </a:xfrm>
        </p:grpSpPr>
        <p:sp>
          <p:nvSpPr>
            <p:cNvPr id="6" name="星 10 5"/>
            <p:cNvSpPr/>
            <p:nvPr/>
          </p:nvSpPr>
          <p:spPr>
            <a:xfrm>
              <a:off x="1105647" y="224118"/>
              <a:ext cx="2076824" cy="911411"/>
            </a:xfrm>
            <a:prstGeom prst="star10">
              <a:avLst/>
            </a:prstGeom>
            <a:solidFill>
              <a:srgbClr val="F2DCDB"/>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404470" y="403412"/>
              <a:ext cx="1613648" cy="923330"/>
            </a:xfrm>
            <a:prstGeom prst="rect">
              <a:avLst/>
            </a:prstGeom>
            <a:noFill/>
          </p:spPr>
          <p:txBody>
            <a:bodyPr wrap="square" rtlCol="0">
              <a:spAutoFit/>
            </a:bodyPr>
            <a:lstStyle/>
            <a:p>
              <a:r>
                <a:rPr lang="ja-JP" altLang="en-US" dirty="0"/>
                <a:t>柔軟性が低下する</a:t>
              </a:r>
              <a:endParaRPr lang="en-US" altLang="ja-JP" dirty="0"/>
            </a:p>
            <a:p>
              <a:endParaRPr kumimoji="1" lang="ja-JP" altLang="en-US" dirty="0"/>
            </a:p>
          </p:txBody>
        </p:sp>
      </p:grpSp>
      <p:grpSp>
        <p:nvGrpSpPr>
          <p:cNvPr id="10" name="図形グループ 9"/>
          <p:cNvGrpSpPr/>
          <p:nvPr/>
        </p:nvGrpSpPr>
        <p:grpSpPr>
          <a:xfrm>
            <a:off x="1284941" y="2233882"/>
            <a:ext cx="2614706" cy="911411"/>
            <a:chOff x="4345535" y="549140"/>
            <a:chExt cx="2614706" cy="911411"/>
          </a:xfrm>
        </p:grpSpPr>
        <p:sp>
          <p:nvSpPr>
            <p:cNvPr id="9" name="星 10 8"/>
            <p:cNvSpPr/>
            <p:nvPr/>
          </p:nvSpPr>
          <p:spPr>
            <a:xfrm>
              <a:off x="4345535" y="549140"/>
              <a:ext cx="2614706" cy="911411"/>
            </a:xfrm>
            <a:prstGeom prst="star10">
              <a:avLst/>
            </a:prstGeom>
            <a:solidFill>
              <a:srgbClr val="F2DCDB"/>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691528" y="728434"/>
              <a:ext cx="2121647" cy="646331"/>
            </a:xfrm>
            <a:prstGeom prst="rect">
              <a:avLst/>
            </a:prstGeom>
            <a:noFill/>
          </p:spPr>
          <p:txBody>
            <a:bodyPr wrap="square" rtlCol="0">
              <a:spAutoFit/>
            </a:bodyPr>
            <a:lstStyle/>
            <a:p>
              <a:r>
                <a:rPr lang="ja-JP" altLang="en-US" dirty="0"/>
                <a:t>関節可動域が制限される</a:t>
              </a:r>
              <a:endParaRPr kumimoji="1" lang="ja-JP" altLang="en-US" dirty="0"/>
            </a:p>
          </p:txBody>
        </p:sp>
      </p:grpSp>
      <p:grpSp>
        <p:nvGrpSpPr>
          <p:cNvPr id="12" name="図形グループ 11"/>
          <p:cNvGrpSpPr/>
          <p:nvPr/>
        </p:nvGrpSpPr>
        <p:grpSpPr>
          <a:xfrm>
            <a:off x="647799" y="3892730"/>
            <a:ext cx="3894319" cy="798996"/>
            <a:chOff x="582706" y="1651764"/>
            <a:chExt cx="5782235" cy="619295"/>
          </a:xfrm>
        </p:grpSpPr>
        <p:sp>
          <p:nvSpPr>
            <p:cNvPr id="2" name="テキスト ボックス 1"/>
            <p:cNvSpPr txBox="1"/>
            <p:nvPr/>
          </p:nvSpPr>
          <p:spPr>
            <a:xfrm>
              <a:off x="853772" y="1717655"/>
              <a:ext cx="5178402" cy="500966"/>
            </a:xfrm>
            <a:prstGeom prst="rect">
              <a:avLst/>
            </a:prstGeom>
            <a:noFill/>
          </p:spPr>
          <p:txBody>
            <a:bodyPr wrap="square" rtlCol="0">
              <a:spAutoFit/>
            </a:bodyPr>
            <a:lstStyle/>
            <a:p>
              <a:r>
                <a:rPr lang="ja-JP" altLang="en-US" dirty="0"/>
                <a:t>小さな可動範囲の中で大きな力を発揮する事になる</a:t>
              </a:r>
              <a:endParaRPr kumimoji="1" lang="ja-JP" altLang="en-US" dirty="0"/>
            </a:p>
          </p:txBody>
        </p:sp>
        <p:sp>
          <p:nvSpPr>
            <p:cNvPr id="11" name="正方形/長方形 10"/>
            <p:cNvSpPr/>
            <p:nvPr/>
          </p:nvSpPr>
          <p:spPr>
            <a:xfrm>
              <a:off x="582706" y="1651764"/>
              <a:ext cx="5782235" cy="619295"/>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6" name="図形グループ 15"/>
          <p:cNvGrpSpPr/>
          <p:nvPr/>
        </p:nvGrpSpPr>
        <p:grpSpPr>
          <a:xfrm>
            <a:off x="5677647" y="3892730"/>
            <a:ext cx="3092823" cy="798996"/>
            <a:chOff x="5677647" y="3820244"/>
            <a:chExt cx="3092823" cy="798996"/>
          </a:xfrm>
        </p:grpSpPr>
        <p:sp>
          <p:nvSpPr>
            <p:cNvPr id="14" name="テキスト ボックス 13"/>
            <p:cNvSpPr txBox="1"/>
            <p:nvPr/>
          </p:nvSpPr>
          <p:spPr>
            <a:xfrm>
              <a:off x="5886823" y="3905255"/>
              <a:ext cx="2883647" cy="646331"/>
            </a:xfrm>
            <a:prstGeom prst="rect">
              <a:avLst/>
            </a:prstGeom>
            <a:noFill/>
          </p:spPr>
          <p:txBody>
            <a:bodyPr wrap="square" rtlCol="0">
              <a:spAutoFit/>
            </a:bodyPr>
            <a:lstStyle/>
            <a:p>
              <a:r>
                <a:rPr lang="ja-JP" altLang="en-US" dirty="0"/>
                <a:t>筋や関節にかかるストレスを増大</a:t>
              </a:r>
              <a:endParaRPr lang="en-US" altLang="ja-JP" dirty="0"/>
            </a:p>
          </p:txBody>
        </p:sp>
        <p:sp>
          <p:nvSpPr>
            <p:cNvPr id="15" name="正方形/長方形 14"/>
            <p:cNvSpPr/>
            <p:nvPr/>
          </p:nvSpPr>
          <p:spPr>
            <a:xfrm>
              <a:off x="5677647" y="3820244"/>
              <a:ext cx="3092823" cy="79899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7" name="左矢印 16"/>
          <p:cNvSpPr/>
          <p:nvPr/>
        </p:nvSpPr>
        <p:spPr>
          <a:xfrm rot="10800000">
            <a:off x="4766232" y="4019176"/>
            <a:ext cx="762000" cy="532410"/>
          </a:xfrm>
          <a:prstGeom prst="leftArrow">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2399114" y="1651764"/>
            <a:ext cx="251890" cy="410118"/>
          </a:xfrm>
          <a:prstGeom prst="downArrow">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下矢印 20"/>
          <p:cNvSpPr/>
          <p:nvPr/>
        </p:nvSpPr>
        <p:spPr>
          <a:xfrm>
            <a:off x="2425569" y="3323998"/>
            <a:ext cx="251890" cy="410118"/>
          </a:xfrm>
          <a:prstGeom prst="down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69996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図形グループ 7"/>
          <p:cNvGrpSpPr/>
          <p:nvPr/>
        </p:nvGrpSpPr>
        <p:grpSpPr>
          <a:xfrm>
            <a:off x="875515" y="586693"/>
            <a:ext cx="4391262" cy="3970318"/>
            <a:chOff x="875515" y="586693"/>
            <a:chExt cx="4391262" cy="3970318"/>
          </a:xfrm>
        </p:grpSpPr>
        <p:grpSp>
          <p:nvGrpSpPr>
            <p:cNvPr id="6" name="図形グループ 5"/>
            <p:cNvGrpSpPr/>
            <p:nvPr/>
          </p:nvGrpSpPr>
          <p:grpSpPr>
            <a:xfrm>
              <a:off x="875515" y="586693"/>
              <a:ext cx="4391262" cy="3970318"/>
              <a:chOff x="875515" y="586693"/>
              <a:chExt cx="4391262" cy="3970318"/>
            </a:xfrm>
          </p:grpSpPr>
          <p:sp>
            <p:nvSpPr>
              <p:cNvPr id="2" name="テキスト ボックス 1"/>
              <p:cNvSpPr txBox="1"/>
              <p:nvPr/>
            </p:nvSpPr>
            <p:spPr>
              <a:xfrm>
                <a:off x="875515" y="586693"/>
                <a:ext cx="4391262" cy="3970318"/>
              </a:xfrm>
              <a:prstGeom prst="rect">
                <a:avLst/>
              </a:prstGeom>
              <a:noFill/>
            </p:spPr>
            <p:txBody>
              <a:bodyPr wrap="square" rtlCol="0">
                <a:spAutoFit/>
              </a:bodyPr>
              <a:lstStyle/>
              <a:p>
                <a:r>
                  <a:rPr kumimoji="1" lang="ja-JP" altLang="en-US" dirty="0"/>
                  <a:t>ストレッチの種類</a:t>
                </a:r>
                <a:endParaRPr kumimoji="1" lang="en-US" altLang="ja-JP" dirty="0"/>
              </a:p>
              <a:p>
                <a:endParaRPr kumimoji="1" lang="en-US" altLang="ja-JP" dirty="0"/>
              </a:p>
              <a:p>
                <a:endParaRPr kumimoji="1" lang="en-US" altLang="ja-JP" dirty="0"/>
              </a:p>
              <a:p>
                <a:r>
                  <a:rPr lang="ja-JP" altLang="en-US" dirty="0"/>
                  <a:t>　</a:t>
                </a:r>
                <a:r>
                  <a:rPr lang="en-US" altLang="ja-JP" dirty="0"/>
                  <a:t>①</a:t>
                </a:r>
                <a:r>
                  <a:rPr lang="ja-JP" altLang="en-US" u="sng" dirty="0"/>
                  <a:t>静的ストレッチ</a:t>
                </a:r>
                <a:endParaRPr lang="en-US" altLang="ja-JP" u="sng" dirty="0"/>
              </a:p>
              <a:p>
                <a:r>
                  <a:rPr lang="ja-JP" altLang="ja-JP" dirty="0"/>
                  <a:t>　</a:t>
                </a:r>
                <a:r>
                  <a:rPr lang="ja-JP" altLang="en-US" dirty="0"/>
                  <a:t>　　</a:t>
                </a:r>
                <a:endParaRPr lang="en-US" altLang="ja-JP" dirty="0"/>
              </a:p>
              <a:p>
                <a:r>
                  <a:rPr lang="ja-JP" altLang="ja-JP" dirty="0"/>
                  <a:t>　</a:t>
                </a:r>
                <a:r>
                  <a:rPr lang="ja-JP" altLang="en-US" dirty="0"/>
                  <a:t>　　　・スタティックストレッチ</a:t>
                </a:r>
                <a:endParaRPr lang="en-US" altLang="ja-JP" dirty="0"/>
              </a:p>
              <a:p>
                <a:endParaRPr kumimoji="1" lang="en-US" altLang="ja-JP" dirty="0"/>
              </a:p>
              <a:p>
                <a:endParaRPr kumimoji="1" lang="en-US" altLang="ja-JP" dirty="0"/>
              </a:p>
              <a:p>
                <a:r>
                  <a:rPr lang="ja-JP" altLang="en-US" dirty="0"/>
                  <a:t>　</a:t>
                </a:r>
                <a:r>
                  <a:rPr lang="en-US" altLang="ja-JP" dirty="0"/>
                  <a:t>②</a:t>
                </a:r>
                <a:r>
                  <a:rPr lang="ja-JP" altLang="en-US" u="sng" dirty="0"/>
                  <a:t>動的ストレッチ</a:t>
                </a:r>
                <a:endParaRPr lang="en-US" altLang="ja-JP" u="sng" dirty="0"/>
              </a:p>
              <a:p>
                <a:r>
                  <a:rPr kumimoji="1" lang="ja-JP" altLang="en-US" dirty="0"/>
                  <a:t>　　　</a:t>
                </a:r>
                <a:endParaRPr kumimoji="1" lang="en-US" altLang="ja-JP" dirty="0"/>
              </a:p>
              <a:p>
                <a:r>
                  <a:rPr lang="ja-JP" altLang="ja-JP" dirty="0"/>
                  <a:t>　</a:t>
                </a:r>
                <a:r>
                  <a:rPr lang="ja-JP" altLang="en-US" dirty="0"/>
                  <a:t>　　　</a:t>
                </a:r>
                <a:r>
                  <a:rPr kumimoji="1" lang="ja-JP" altLang="en-US" dirty="0"/>
                  <a:t>・ダイナミックストレッチ</a:t>
                </a:r>
                <a:endParaRPr kumimoji="1" lang="en-US" altLang="ja-JP" dirty="0"/>
              </a:p>
              <a:p>
                <a:endParaRPr lang="en-US" altLang="ja-JP" dirty="0"/>
              </a:p>
              <a:p>
                <a:endParaRPr lang="en-US" altLang="ja-JP" dirty="0"/>
              </a:p>
              <a:p>
                <a:r>
                  <a:rPr lang="ja-JP" altLang="en-US" dirty="0"/>
                  <a:t>　　　　・バリスティックストレッチ</a:t>
                </a:r>
                <a:endParaRPr kumimoji="1" lang="ja-JP" altLang="en-US" dirty="0"/>
              </a:p>
            </p:txBody>
          </p:sp>
          <p:sp>
            <p:nvSpPr>
              <p:cNvPr id="5" name="左大かっこ 4"/>
              <p:cNvSpPr/>
              <p:nvPr/>
            </p:nvSpPr>
            <p:spPr>
              <a:xfrm>
                <a:off x="1474153" y="3322685"/>
                <a:ext cx="181434" cy="1234326"/>
              </a:xfrm>
              <a:prstGeom prst="leftBracket">
                <a:avLst/>
              </a:pr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sp>
          <p:nvSpPr>
            <p:cNvPr id="7" name="正方形/長方形 6"/>
            <p:cNvSpPr/>
            <p:nvPr/>
          </p:nvSpPr>
          <p:spPr>
            <a:xfrm>
              <a:off x="875515" y="586693"/>
              <a:ext cx="1811979" cy="343205"/>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444655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28645" y="566081"/>
            <a:ext cx="2953009" cy="369332"/>
          </a:xfrm>
          <a:prstGeom prst="rect">
            <a:avLst/>
          </a:prstGeom>
          <a:noFill/>
        </p:spPr>
        <p:txBody>
          <a:bodyPr wrap="square" rtlCol="0">
            <a:spAutoFit/>
          </a:bodyPr>
          <a:lstStyle/>
          <a:p>
            <a:r>
              <a:rPr kumimoji="1" lang="ja-JP" altLang="en-US" u="sng" dirty="0"/>
              <a:t>スタティックストレッチ</a:t>
            </a:r>
          </a:p>
        </p:txBody>
      </p:sp>
      <p:grpSp>
        <p:nvGrpSpPr>
          <p:cNvPr id="9" name="図形グループ 8"/>
          <p:cNvGrpSpPr/>
          <p:nvPr/>
        </p:nvGrpSpPr>
        <p:grpSpPr>
          <a:xfrm>
            <a:off x="628645" y="1300457"/>
            <a:ext cx="8072960" cy="1754327"/>
            <a:chOff x="628645" y="1300457"/>
            <a:chExt cx="8072960" cy="1754327"/>
          </a:xfrm>
        </p:grpSpPr>
        <p:sp>
          <p:nvSpPr>
            <p:cNvPr id="3" name="テキスト ボックス 2"/>
            <p:cNvSpPr txBox="1"/>
            <p:nvPr/>
          </p:nvSpPr>
          <p:spPr>
            <a:xfrm>
              <a:off x="628645" y="1300457"/>
              <a:ext cx="8072960" cy="1754327"/>
            </a:xfrm>
            <a:prstGeom prst="rect">
              <a:avLst/>
            </a:prstGeom>
            <a:noFill/>
          </p:spPr>
          <p:txBody>
            <a:bodyPr wrap="square" rtlCol="0">
              <a:spAutoFit/>
            </a:bodyPr>
            <a:lstStyle/>
            <a:p>
              <a:r>
                <a:rPr kumimoji="1" lang="ja-JP" altLang="en-US" dirty="0"/>
                <a:t>　・</a:t>
              </a:r>
              <a:r>
                <a:rPr kumimoji="1" lang="ja-JP" altLang="en-US" dirty="0">
                  <a:solidFill>
                    <a:srgbClr val="FF0000"/>
                  </a:solidFill>
                </a:rPr>
                <a:t>反動や弾みをつけずに</a:t>
              </a:r>
              <a:r>
                <a:rPr kumimoji="1" lang="ja-JP" altLang="en-US" dirty="0"/>
                <a:t>、筋肉をゆっくり伸ばしていき、その状態を維持する</a:t>
              </a:r>
              <a:endParaRPr kumimoji="1" lang="en-US" altLang="ja-JP" dirty="0"/>
            </a:p>
            <a:p>
              <a:endParaRPr kumimoji="1" lang="en-US" altLang="ja-JP" dirty="0"/>
            </a:p>
            <a:p>
              <a:r>
                <a:rPr lang="ja-JP" altLang="en-US" dirty="0"/>
                <a:t>　・３０秒程度その姿勢を維持する</a:t>
              </a:r>
              <a:endParaRPr lang="en-US" altLang="ja-JP" dirty="0"/>
            </a:p>
            <a:p>
              <a:endParaRPr lang="en-US" altLang="ja-JP" dirty="0"/>
            </a:p>
            <a:p>
              <a:r>
                <a:rPr kumimoji="1" lang="ja-JP" altLang="en-US" dirty="0"/>
                <a:t>　・最も安全に伸長運動を行い、柔軟性の効果が得られる</a:t>
              </a:r>
              <a:endParaRPr kumimoji="1" lang="en-US" altLang="ja-JP" dirty="0"/>
            </a:p>
            <a:p>
              <a:r>
                <a:rPr lang="ja-JP" altLang="ja-JP" dirty="0"/>
                <a:t>　</a:t>
              </a:r>
              <a:r>
                <a:rPr lang="ja-JP" altLang="en-US" dirty="0"/>
                <a:t>　</a:t>
              </a:r>
              <a:r>
                <a:rPr lang="en-US" altLang="ja-JP" dirty="0"/>
                <a:t>※</a:t>
              </a:r>
              <a:r>
                <a:rPr lang="ja-JP" altLang="en-US" u="wavyHeavy" dirty="0">
                  <a:uFill>
                    <a:solidFill>
                      <a:srgbClr val="0000FF"/>
                    </a:solidFill>
                  </a:uFill>
                </a:rPr>
                <a:t>クールダウン</a:t>
              </a:r>
              <a:r>
                <a:rPr lang="ja-JP" altLang="en-US" dirty="0"/>
                <a:t>では伸長反射を起こさないスタティックストレッチが良い</a:t>
              </a:r>
            </a:p>
          </p:txBody>
        </p:sp>
        <p:sp>
          <p:nvSpPr>
            <p:cNvPr id="8" name="左大かっこ 7"/>
            <p:cNvSpPr/>
            <p:nvPr/>
          </p:nvSpPr>
          <p:spPr>
            <a:xfrm>
              <a:off x="782435" y="1300457"/>
              <a:ext cx="204113" cy="1754327"/>
            </a:xfrm>
            <a:prstGeom prst="leftBracket">
              <a:avLst/>
            </a:pr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grpSp>
        <p:nvGrpSpPr>
          <p:cNvPr id="12" name="図形グループ 11"/>
          <p:cNvGrpSpPr/>
          <p:nvPr/>
        </p:nvGrpSpPr>
        <p:grpSpPr>
          <a:xfrm>
            <a:off x="2013041" y="3723840"/>
            <a:ext cx="5448440" cy="2082240"/>
            <a:chOff x="2013041" y="3343680"/>
            <a:chExt cx="5448440" cy="2082240"/>
          </a:xfrm>
        </p:grpSpPr>
        <p:sp>
          <p:nvSpPr>
            <p:cNvPr id="5" name="テキスト ボックス 4"/>
            <p:cNvSpPr txBox="1"/>
            <p:nvPr/>
          </p:nvSpPr>
          <p:spPr>
            <a:xfrm>
              <a:off x="2757677" y="3572208"/>
              <a:ext cx="4425557" cy="1477328"/>
            </a:xfrm>
            <a:prstGeom prst="rect">
              <a:avLst/>
            </a:prstGeom>
            <a:noFill/>
          </p:spPr>
          <p:txBody>
            <a:bodyPr wrap="square" rtlCol="0">
              <a:spAutoFit/>
            </a:bodyPr>
            <a:lstStyle/>
            <a:p>
              <a:r>
                <a:rPr lang="ja-JP" altLang="en-US" dirty="0"/>
                <a:t>・</a:t>
              </a:r>
              <a:r>
                <a:rPr kumimoji="1" lang="ja-JP" altLang="en-US" dirty="0"/>
                <a:t>トレーニングによる筋の緊張を緩和</a:t>
              </a:r>
              <a:endParaRPr kumimoji="1" lang="en-US" altLang="ja-JP" dirty="0"/>
            </a:p>
            <a:p>
              <a:endParaRPr lang="en-US" altLang="ja-JP" dirty="0"/>
            </a:p>
            <a:p>
              <a:r>
                <a:rPr kumimoji="1" lang="ja-JP" altLang="en-US" dirty="0"/>
                <a:t>・運動によって生じた疲労物質を除去</a:t>
              </a:r>
              <a:endParaRPr kumimoji="1" lang="en-US" altLang="ja-JP" dirty="0"/>
            </a:p>
            <a:p>
              <a:endParaRPr lang="en-US" altLang="ja-JP" dirty="0"/>
            </a:p>
            <a:p>
              <a:r>
                <a:rPr kumimoji="1" lang="ja-JP" altLang="en-US" dirty="0"/>
                <a:t>・短縮した筋をトレーニング前の状態に戻す</a:t>
              </a:r>
            </a:p>
          </p:txBody>
        </p:sp>
        <p:sp>
          <p:nvSpPr>
            <p:cNvPr id="11" name="円形吹き出し 10"/>
            <p:cNvSpPr/>
            <p:nvPr/>
          </p:nvSpPr>
          <p:spPr>
            <a:xfrm rot="10800000">
              <a:off x="2013041" y="3343680"/>
              <a:ext cx="5448440" cy="2082240"/>
            </a:xfrm>
            <a:prstGeom prst="wedgeEllipseCallout">
              <a:avLst>
                <a:gd name="adj1" fmla="val 51314"/>
                <a:gd name="adj2" fmla="val 84492"/>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284409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1286" y="641507"/>
            <a:ext cx="3182517" cy="369332"/>
          </a:xfrm>
          <a:prstGeom prst="rect">
            <a:avLst/>
          </a:prstGeom>
          <a:noFill/>
        </p:spPr>
        <p:txBody>
          <a:bodyPr wrap="square" rtlCol="0">
            <a:spAutoFit/>
          </a:bodyPr>
          <a:lstStyle/>
          <a:p>
            <a:r>
              <a:rPr kumimoji="1" lang="ja-JP" altLang="en-US" u="sng" dirty="0"/>
              <a:t>ダイナミックストレッチ</a:t>
            </a:r>
          </a:p>
        </p:txBody>
      </p:sp>
      <p:sp>
        <p:nvSpPr>
          <p:cNvPr id="4" name="テキスト ボックス 3"/>
          <p:cNvSpPr txBox="1"/>
          <p:nvPr/>
        </p:nvSpPr>
        <p:spPr>
          <a:xfrm>
            <a:off x="611286" y="2996473"/>
            <a:ext cx="3227701" cy="369332"/>
          </a:xfrm>
          <a:prstGeom prst="rect">
            <a:avLst/>
          </a:prstGeom>
          <a:noFill/>
        </p:spPr>
        <p:txBody>
          <a:bodyPr wrap="square" rtlCol="0">
            <a:spAutoFit/>
          </a:bodyPr>
          <a:lstStyle/>
          <a:p>
            <a:r>
              <a:rPr lang="ja-JP" altLang="en-US" u="sng" dirty="0"/>
              <a:t>バリスティックストレッチ</a:t>
            </a:r>
          </a:p>
        </p:txBody>
      </p:sp>
      <p:grpSp>
        <p:nvGrpSpPr>
          <p:cNvPr id="7" name="図形グループ 6"/>
          <p:cNvGrpSpPr/>
          <p:nvPr/>
        </p:nvGrpSpPr>
        <p:grpSpPr>
          <a:xfrm>
            <a:off x="810929" y="1195505"/>
            <a:ext cx="7080810" cy="923331"/>
            <a:chOff x="810929" y="1195505"/>
            <a:chExt cx="7080810" cy="923331"/>
          </a:xfrm>
        </p:grpSpPr>
        <p:sp>
          <p:nvSpPr>
            <p:cNvPr id="3" name="テキスト ボックス 2"/>
            <p:cNvSpPr txBox="1"/>
            <p:nvPr/>
          </p:nvSpPr>
          <p:spPr>
            <a:xfrm>
              <a:off x="810929" y="1195505"/>
              <a:ext cx="7080810" cy="923330"/>
            </a:xfrm>
            <a:prstGeom prst="rect">
              <a:avLst/>
            </a:prstGeom>
            <a:noFill/>
          </p:spPr>
          <p:txBody>
            <a:bodyPr wrap="square" rtlCol="0">
              <a:spAutoFit/>
            </a:bodyPr>
            <a:lstStyle/>
            <a:p>
              <a:r>
                <a:rPr kumimoji="1" lang="ja-JP" altLang="en-US" dirty="0"/>
                <a:t>　・筋肉の弾性力（伸縮範囲の大きさ）を高められる</a:t>
              </a:r>
              <a:endParaRPr kumimoji="1" lang="en-US" altLang="ja-JP" dirty="0"/>
            </a:p>
            <a:p>
              <a:endParaRPr kumimoji="1" lang="en-US" altLang="ja-JP" dirty="0"/>
            </a:p>
            <a:p>
              <a:r>
                <a:rPr lang="ja-JP" altLang="en-US" dirty="0"/>
                <a:t>　・効果的に行うには正確な動作や伸長運動を理解している必要がある</a:t>
              </a:r>
              <a:endParaRPr kumimoji="1" lang="ja-JP" altLang="en-US" dirty="0"/>
            </a:p>
          </p:txBody>
        </p:sp>
        <p:sp>
          <p:nvSpPr>
            <p:cNvPr id="6" name="左大かっこ 5"/>
            <p:cNvSpPr/>
            <p:nvPr/>
          </p:nvSpPr>
          <p:spPr>
            <a:xfrm>
              <a:off x="941190" y="1195506"/>
              <a:ext cx="204113" cy="923330"/>
            </a:xfrm>
            <a:prstGeom prst="leftBracket">
              <a:avLst/>
            </a:pr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grpSp>
        <p:nvGrpSpPr>
          <p:cNvPr id="9" name="図形グループ 8"/>
          <p:cNvGrpSpPr/>
          <p:nvPr/>
        </p:nvGrpSpPr>
        <p:grpSpPr>
          <a:xfrm>
            <a:off x="810929" y="3738455"/>
            <a:ext cx="8562466" cy="2585324"/>
            <a:chOff x="810929" y="3738455"/>
            <a:chExt cx="8562466" cy="2585324"/>
          </a:xfrm>
        </p:grpSpPr>
        <p:sp>
          <p:nvSpPr>
            <p:cNvPr id="5" name="テキスト ボックス 4"/>
            <p:cNvSpPr txBox="1"/>
            <p:nvPr/>
          </p:nvSpPr>
          <p:spPr>
            <a:xfrm>
              <a:off x="810929" y="3738456"/>
              <a:ext cx="8562466" cy="2585323"/>
            </a:xfrm>
            <a:prstGeom prst="rect">
              <a:avLst/>
            </a:prstGeom>
            <a:noFill/>
          </p:spPr>
          <p:txBody>
            <a:bodyPr wrap="square" rtlCol="0">
              <a:spAutoFit/>
            </a:bodyPr>
            <a:lstStyle/>
            <a:p>
              <a:r>
                <a:rPr lang="ja-JP" altLang="en-US" dirty="0"/>
                <a:t>　・</a:t>
              </a:r>
              <a:r>
                <a:rPr lang="ja-JP" altLang="en-US" dirty="0">
                  <a:solidFill>
                    <a:srgbClr val="FF0000"/>
                  </a:solidFill>
                </a:rPr>
                <a:t>反動や弾みをつけて</a:t>
              </a:r>
              <a:r>
                <a:rPr lang="ja-JP" altLang="en-US" dirty="0"/>
                <a:t>行うストレッチ</a:t>
              </a:r>
              <a:endParaRPr lang="en-US" altLang="ja-JP" dirty="0"/>
            </a:p>
            <a:p>
              <a:r>
                <a:rPr lang="ja-JP" altLang="en-US" dirty="0"/>
                <a:t>　　　　</a:t>
              </a:r>
              <a:r>
                <a:rPr lang="en-US" altLang="ja-JP" dirty="0"/>
                <a:t>ex) </a:t>
              </a:r>
              <a:r>
                <a:rPr lang="ja-JP" altLang="en-US" dirty="0"/>
                <a:t>ブラジル体操</a:t>
              </a:r>
              <a:endParaRPr lang="en-US" altLang="ja-JP" dirty="0"/>
            </a:p>
            <a:p>
              <a:endParaRPr lang="en-US" altLang="ja-JP" dirty="0"/>
            </a:p>
            <a:p>
              <a:r>
                <a:rPr lang="ja-JP" altLang="en-US" dirty="0"/>
                <a:t>　・競技種目の動作に合わせたストレッチが行いやすい</a:t>
              </a:r>
              <a:endParaRPr lang="en-US" altLang="ja-JP" dirty="0"/>
            </a:p>
            <a:p>
              <a:endParaRPr lang="en-US" altLang="ja-JP" dirty="0"/>
            </a:p>
            <a:p>
              <a:r>
                <a:rPr lang="ja-JP" altLang="en-US" dirty="0"/>
                <a:t>　・パフォーマンスの向上に向けて伸長反射を有効に引き出せる</a:t>
              </a:r>
              <a:endParaRPr lang="en-US" altLang="ja-JP" dirty="0"/>
            </a:p>
            <a:p>
              <a:endParaRPr lang="en-US" altLang="ja-JP" dirty="0"/>
            </a:p>
            <a:p>
              <a:r>
                <a:rPr lang="ja-JP" altLang="en-US" dirty="0"/>
                <a:t>　・急激な伸長により筋線維の微細損傷や痛みが起こる可能性がある</a:t>
              </a:r>
            </a:p>
            <a:p>
              <a:endParaRPr kumimoji="1" lang="ja-JP" altLang="en-US" dirty="0"/>
            </a:p>
          </p:txBody>
        </p:sp>
        <p:sp>
          <p:nvSpPr>
            <p:cNvPr id="8" name="左大かっこ 7"/>
            <p:cNvSpPr/>
            <p:nvPr/>
          </p:nvSpPr>
          <p:spPr>
            <a:xfrm>
              <a:off x="941190" y="3738455"/>
              <a:ext cx="204113" cy="2283203"/>
            </a:xfrm>
            <a:prstGeom prst="leftBracket">
              <a:avLst/>
            </a:pr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1752661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9926" y="596680"/>
            <a:ext cx="3336890" cy="369332"/>
          </a:xfrm>
          <a:prstGeom prst="rect">
            <a:avLst/>
          </a:prstGeom>
          <a:noFill/>
        </p:spPr>
        <p:txBody>
          <a:bodyPr wrap="square" rtlCol="0">
            <a:spAutoFit/>
          </a:bodyPr>
          <a:lstStyle/>
          <a:p>
            <a:r>
              <a:rPr kumimoji="1" lang="ja-JP" altLang="en-US" dirty="0"/>
              <a:t>効果的に進めるためには</a:t>
            </a:r>
            <a:r>
              <a:rPr lang="ja-JP" altLang="en-US" dirty="0"/>
              <a:t>・・・</a:t>
            </a:r>
            <a:endParaRPr kumimoji="1" lang="ja-JP" altLang="en-US" dirty="0"/>
          </a:p>
        </p:txBody>
      </p:sp>
      <p:sp>
        <p:nvSpPr>
          <p:cNvPr id="3" name="テキスト ボックス 2"/>
          <p:cNvSpPr txBox="1"/>
          <p:nvPr/>
        </p:nvSpPr>
        <p:spPr>
          <a:xfrm>
            <a:off x="711034" y="1240872"/>
            <a:ext cx="8598808" cy="646331"/>
          </a:xfrm>
          <a:prstGeom prst="rect">
            <a:avLst/>
          </a:prstGeom>
          <a:noFill/>
        </p:spPr>
        <p:txBody>
          <a:bodyPr wrap="square" rtlCol="0">
            <a:spAutoFit/>
          </a:bodyPr>
          <a:lstStyle/>
          <a:p>
            <a:r>
              <a:rPr lang="en-US" altLang="ja-JP" dirty="0"/>
              <a:t>1. </a:t>
            </a:r>
            <a:r>
              <a:rPr lang="ja-JP" altLang="en-US" u="sng" dirty="0"/>
              <a:t>競技者の身体的特徴の把握</a:t>
            </a:r>
            <a:endParaRPr lang="en-US" altLang="ja-JP" u="sng" dirty="0"/>
          </a:p>
          <a:p>
            <a:r>
              <a:rPr kumimoji="1" lang="ja-JP" altLang="en-US" dirty="0"/>
              <a:t>　　</a:t>
            </a:r>
            <a:r>
              <a:rPr lang="ja-JP" altLang="en-US" sz="1700" dirty="0"/>
              <a:t>関節</a:t>
            </a:r>
            <a:r>
              <a:rPr kumimoji="1" lang="ja-JP" altLang="en-US" sz="1700" dirty="0"/>
              <a:t>弛緩性が高い競技者には、過度なストレッチはケガの発生を助長する可能性</a:t>
            </a:r>
            <a:r>
              <a:rPr lang="ja-JP" altLang="en-US" sz="1700" dirty="0"/>
              <a:t>がある</a:t>
            </a:r>
            <a:endParaRPr kumimoji="1" lang="ja-JP" altLang="en-US" sz="1700" dirty="0"/>
          </a:p>
        </p:txBody>
      </p:sp>
      <p:sp>
        <p:nvSpPr>
          <p:cNvPr id="4" name="テキスト ボックス 3"/>
          <p:cNvSpPr txBox="1"/>
          <p:nvPr/>
        </p:nvSpPr>
        <p:spPr>
          <a:xfrm>
            <a:off x="711033" y="2276568"/>
            <a:ext cx="8156562" cy="1754327"/>
          </a:xfrm>
          <a:prstGeom prst="rect">
            <a:avLst/>
          </a:prstGeom>
          <a:noFill/>
        </p:spPr>
        <p:txBody>
          <a:bodyPr wrap="square" rtlCol="0">
            <a:spAutoFit/>
          </a:bodyPr>
          <a:lstStyle/>
          <a:p>
            <a:r>
              <a:rPr kumimoji="1" lang="en-US" altLang="ja-JP" dirty="0"/>
              <a:t>2. </a:t>
            </a:r>
            <a:r>
              <a:rPr kumimoji="1" lang="ja-JP" altLang="en-US" u="sng" dirty="0"/>
              <a:t>時間的環境の整備</a:t>
            </a:r>
            <a:endParaRPr kumimoji="1" lang="en-US" altLang="ja-JP" u="sng" dirty="0"/>
          </a:p>
          <a:p>
            <a:r>
              <a:rPr kumimoji="1" lang="ja-JP" altLang="en-US" dirty="0"/>
              <a:t>　　インシーズン</a:t>
            </a:r>
            <a:r>
              <a:rPr kumimoji="1" lang="en-US" altLang="ja-JP" dirty="0"/>
              <a:t> : </a:t>
            </a:r>
            <a:r>
              <a:rPr kumimoji="1" lang="ja-JP" altLang="en-US" dirty="0"/>
              <a:t>スキルや戦術トレーニングに多くの時間を取られる</a:t>
            </a:r>
            <a:endParaRPr kumimoji="1" lang="en-US" altLang="ja-JP" dirty="0"/>
          </a:p>
          <a:p>
            <a:r>
              <a:rPr lang="ja-JP" altLang="ja-JP" dirty="0"/>
              <a:t>　</a:t>
            </a:r>
            <a:r>
              <a:rPr lang="ja-JP" altLang="en-US" dirty="0"/>
              <a:t>　　　　　　　　　</a:t>
            </a:r>
            <a:r>
              <a:rPr lang="en-US" altLang="ja-JP" dirty="0"/>
              <a:t>   </a:t>
            </a:r>
            <a:r>
              <a:rPr lang="ja-JP" altLang="en-US" dirty="0"/>
              <a:t>ストレッチを実施できる時間を確保する</a:t>
            </a:r>
            <a:r>
              <a:rPr kumimoji="1" lang="ja-JP" altLang="en-US" dirty="0"/>
              <a:t>必要がある</a:t>
            </a:r>
            <a:endParaRPr kumimoji="1" lang="en-US" altLang="ja-JP" dirty="0"/>
          </a:p>
          <a:p>
            <a:endParaRPr kumimoji="1" lang="en-US" altLang="ja-JP" dirty="0"/>
          </a:p>
          <a:p>
            <a:r>
              <a:rPr kumimoji="1" lang="ja-JP" altLang="en-US" dirty="0"/>
              <a:t>　　オフシーズン</a:t>
            </a:r>
            <a:r>
              <a:rPr kumimoji="1" lang="en-US" altLang="ja-JP" dirty="0"/>
              <a:t> : </a:t>
            </a:r>
            <a:r>
              <a:rPr kumimoji="1" lang="ja-JP" altLang="en-US" dirty="0"/>
              <a:t>チームに働きかけストレッチのための十分な時間を確保</a:t>
            </a:r>
            <a:endParaRPr kumimoji="1" lang="en-US" altLang="ja-JP" dirty="0"/>
          </a:p>
          <a:p>
            <a:r>
              <a:rPr lang="ja-JP" altLang="en-US" dirty="0"/>
              <a:t>　　　　　　　　　　</a:t>
            </a:r>
            <a:r>
              <a:rPr lang="en-US" altLang="ja-JP" dirty="0"/>
              <a:t>   </a:t>
            </a:r>
            <a:r>
              <a:rPr lang="ja-JP" altLang="en-US" dirty="0"/>
              <a:t>根本的な柔軟性の改善を図る＆ストレッチを習慣化させる</a:t>
            </a:r>
            <a:endParaRPr kumimoji="1" lang="ja-JP" altLang="en-US" dirty="0"/>
          </a:p>
        </p:txBody>
      </p:sp>
      <p:sp>
        <p:nvSpPr>
          <p:cNvPr id="5" name="テキスト ボックス 4"/>
          <p:cNvSpPr txBox="1"/>
          <p:nvPr/>
        </p:nvSpPr>
        <p:spPr>
          <a:xfrm>
            <a:off x="711033" y="4431282"/>
            <a:ext cx="7952449" cy="923330"/>
          </a:xfrm>
          <a:prstGeom prst="rect">
            <a:avLst/>
          </a:prstGeom>
          <a:noFill/>
        </p:spPr>
        <p:txBody>
          <a:bodyPr wrap="square" rtlCol="0">
            <a:spAutoFit/>
          </a:bodyPr>
          <a:lstStyle/>
          <a:p>
            <a:r>
              <a:rPr kumimoji="1" lang="en-US" altLang="ja-JP" dirty="0"/>
              <a:t>3. </a:t>
            </a:r>
            <a:r>
              <a:rPr kumimoji="1" lang="ja-JP" altLang="en-US" u="sng" dirty="0"/>
              <a:t>外的環境条件の配慮</a:t>
            </a:r>
            <a:endParaRPr kumimoji="1" lang="en-US" altLang="ja-JP" u="sng" dirty="0"/>
          </a:p>
          <a:p>
            <a:r>
              <a:rPr lang="ja-JP" altLang="ja-JP" dirty="0"/>
              <a:t>　</a:t>
            </a:r>
            <a:r>
              <a:rPr lang="ja-JP" altLang="en-US" dirty="0"/>
              <a:t>　</a:t>
            </a:r>
            <a:r>
              <a:rPr lang="ja-JP" altLang="en-US" dirty="0">
                <a:solidFill>
                  <a:srgbClr val="FF0000"/>
                </a:solidFill>
              </a:rPr>
              <a:t>気温</a:t>
            </a:r>
            <a:r>
              <a:rPr lang="ja-JP" altLang="en-US" dirty="0"/>
              <a:t>に対して特に配慮が必要</a:t>
            </a:r>
            <a:endParaRPr lang="en-US" altLang="ja-JP" dirty="0"/>
          </a:p>
          <a:p>
            <a:r>
              <a:rPr kumimoji="1" lang="en-US" altLang="ja-JP" dirty="0"/>
              <a:t>  </a:t>
            </a:r>
            <a:r>
              <a:rPr kumimoji="1" lang="ja-JP" altLang="en-US" dirty="0"/>
              <a:t>　</a:t>
            </a:r>
            <a:r>
              <a:rPr kumimoji="1" lang="en-US" altLang="ja-JP" dirty="0"/>
              <a:t> </a:t>
            </a:r>
            <a:r>
              <a:rPr kumimoji="1" lang="ja-JP" altLang="en-US" dirty="0"/>
              <a:t>スタティックストレッチは筋温が高まった状態で行わなければ効果は少ない</a:t>
            </a:r>
          </a:p>
        </p:txBody>
      </p:sp>
    </p:spTree>
    <p:extLst>
      <p:ext uri="{BB962C8B-B14F-4D97-AF65-F5344CB8AC3E}">
        <p14:creationId xmlns:p14="http://schemas.microsoft.com/office/powerpoint/2010/main" val="622471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図形グループ 1"/>
          <p:cNvGrpSpPr/>
          <p:nvPr/>
        </p:nvGrpSpPr>
        <p:grpSpPr>
          <a:xfrm>
            <a:off x="-27299" y="686512"/>
            <a:ext cx="9955123" cy="5433506"/>
            <a:chOff x="76543" y="1887583"/>
            <a:chExt cx="9955123" cy="4206621"/>
          </a:xfrm>
        </p:grpSpPr>
        <p:sp>
          <p:nvSpPr>
            <p:cNvPr id="3" name="テキスト ボックス 2"/>
            <p:cNvSpPr txBox="1"/>
            <p:nvPr/>
          </p:nvSpPr>
          <p:spPr>
            <a:xfrm>
              <a:off x="4902972" y="2032329"/>
              <a:ext cx="5128694" cy="646331"/>
            </a:xfrm>
            <a:prstGeom prst="rect">
              <a:avLst/>
            </a:prstGeom>
            <a:noFill/>
          </p:spPr>
          <p:txBody>
            <a:bodyPr wrap="square" rtlCol="0">
              <a:spAutoFit/>
            </a:bodyPr>
            <a:lstStyle/>
            <a:p>
              <a:r>
                <a:rPr kumimoji="1" lang="ja-JP" altLang="en-US" dirty="0"/>
                <a:t>・・・</a:t>
              </a:r>
              <a:r>
                <a:rPr kumimoji="1" lang="en-US" altLang="ja-JP" dirty="0"/>
                <a:t> </a:t>
              </a:r>
              <a:r>
                <a:rPr kumimoji="1" lang="ja-JP" altLang="en-US" dirty="0"/>
                <a:t>ケガのケアや予防に重要</a:t>
              </a:r>
              <a:r>
                <a:rPr lang="ja-JP" altLang="en-US" dirty="0"/>
                <a:t>！！</a:t>
              </a:r>
              <a:endParaRPr kumimoji="1" lang="en-US" altLang="ja-JP" dirty="0"/>
            </a:p>
            <a:p>
              <a:r>
                <a:rPr lang="ja-JP" altLang="ja-JP" dirty="0"/>
                <a:t>　</a:t>
              </a:r>
              <a:r>
                <a:rPr lang="ja-JP" altLang="en-US" dirty="0"/>
                <a:t>　</a:t>
              </a:r>
              <a:r>
                <a:rPr lang="en-US" altLang="ja-JP" dirty="0"/>
                <a:t>  </a:t>
              </a:r>
              <a:r>
                <a:rPr lang="ja-JP" altLang="en-US" dirty="0"/>
                <a:t>柔軟性の改善と疲労の回復に効果的</a:t>
              </a:r>
              <a:endParaRPr kumimoji="1" lang="ja-JP" altLang="en-US" dirty="0"/>
            </a:p>
          </p:txBody>
        </p:sp>
        <p:grpSp>
          <p:nvGrpSpPr>
            <p:cNvPr id="39" name="図形グループ 38"/>
            <p:cNvGrpSpPr/>
            <p:nvPr/>
          </p:nvGrpSpPr>
          <p:grpSpPr>
            <a:xfrm>
              <a:off x="76543" y="1887583"/>
              <a:ext cx="9049030" cy="4206621"/>
              <a:chOff x="0" y="1381848"/>
              <a:chExt cx="9049030" cy="4206621"/>
            </a:xfrm>
          </p:grpSpPr>
          <p:grpSp>
            <p:nvGrpSpPr>
              <p:cNvPr id="11" name="図形グループ 10"/>
              <p:cNvGrpSpPr/>
              <p:nvPr/>
            </p:nvGrpSpPr>
            <p:grpSpPr>
              <a:xfrm>
                <a:off x="0" y="4387398"/>
                <a:ext cx="9049030" cy="1201071"/>
                <a:chOff x="1" y="4432931"/>
                <a:chExt cx="8854646" cy="1201071"/>
              </a:xfrm>
            </p:grpSpPr>
            <p:grpSp>
              <p:nvGrpSpPr>
                <p:cNvPr id="29" name="図形グループ 28"/>
                <p:cNvGrpSpPr/>
                <p:nvPr/>
              </p:nvGrpSpPr>
              <p:grpSpPr>
                <a:xfrm>
                  <a:off x="1" y="4656550"/>
                  <a:ext cx="3246982" cy="977452"/>
                  <a:chOff x="351530" y="4600198"/>
                  <a:chExt cx="3553552" cy="1144720"/>
                </a:xfrm>
              </p:grpSpPr>
              <p:sp>
                <p:nvSpPr>
                  <p:cNvPr id="37" name="上リボン 36"/>
                  <p:cNvSpPr/>
                  <p:nvPr/>
                </p:nvSpPr>
                <p:spPr>
                  <a:xfrm>
                    <a:off x="351530" y="4600198"/>
                    <a:ext cx="3553552" cy="1144720"/>
                  </a:xfrm>
                  <a:prstGeom prst="ribbon2">
                    <a:avLst/>
                  </a:prstGeom>
                  <a:solidFill>
                    <a:schemeClr val="accent6">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1145128" y="4880635"/>
                    <a:ext cx="1998559" cy="414512"/>
                  </a:xfrm>
                  <a:prstGeom prst="rect">
                    <a:avLst/>
                  </a:prstGeom>
                </p:spPr>
                <p:txBody>
                  <a:bodyPr wrap="none">
                    <a:spAutoFit/>
                  </a:bodyPr>
                  <a:lstStyle/>
                  <a:p>
                    <a:r>
                      <a:rPr lang="ja-JP" altLang="en-US" sz="1700" dirty="0"/>
                      <a:t>コンディショニング</a:t>
                    </a:r>
                  </a:p>
                </p:txBody>
              </p:sp>
            </p:grpSp>
            <p:grpSp>
              <p:nvGrpSpPr>
                <p:cNvPr id="30" name="図形グループ 29"/>
                <p:cNvGrpSpPr/>
                <p:nvPr/>
              </p:nvGrpSpPr>
              <p:grpSpPr>
                <a:xfrm>
                  <a:off x="2956458" y="4432931"/>
                  <a:ext cx="3434134" cy="1010376"/>
                  <a:chOff x="2545354" y="4432931"/>
                  <a:chExt cx="3752076" cy="1144720"/>
                </a:xfrm>
              </p:grpSpPr>
              <p:sp>
                <p:nvSpPr>
                  <p:cNvPr id="35" name="上リボン 34"/>
                  <p:cNvSpPr/>
                  <p:nvPr/>
                </p:nvSpPr>
                <p:spPr>
                  <a:xfrm>
                    <a:off x="2545354" y="4432931"/>
                    <a:ext cx="3752076" cy="1144720"/>
                  </a:xfrm>
                  <a:prstGeom prst="ribbon2">
                    <a:avLst/>
                  </a:prstGeom>
                  <a:solidFill>
                    <a:schemeClr val="accent6">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3469868" y="4686511"/>
                    <a:ext cx="2010535" cy="401005"/>
                  </a:xfrm>
                  <a:prstGeom prst="rect">
                    <a:avLst/>
                  </a:prstGeom>
                </p:spPr>
                <p:txBody>
                  <a:bodyPr wrap="none">
                    <a:spAutoFit/>
                  </a:bodyPr>
                  <a:lstStyle/>
                  <a:p>
                    <a:r>
                      <a:rPr lang="ja-JP" altLang="en-US" sz="1700" dirty="0"/>
                      <a:t>リハビリテーション</a:t>
                    </a:r>
                  </a:p>
                </p:txBody>
              </p:sp>
            </p:grpSp>
            <p:grpSp>
              <p:nvGrpSpPr>
                <p:cNvPr id="31" name="図形グループ 30"/>
                <p:cNvGrpSpPr/>
                <p:nvPr/>
              </p:nvGrpSpPr>
              <p:grpSpPr>
                <a:xfrm>
                  <a:off x="6189832" y="4656550"/>
                  <a:ext cx="2664815" cy="933750"/>
                  <a:chOff x="5520932" y="4788088"/>
                  <a:chExt cx="2664815" cy="1144720"/>
                </a:xfrm>
              </p:grpSpPr>
              <p:sp>
                <p:nvSpPr>
                  <p:cNvPr id="33" name="上リボン 32"/>
                  <p:cNvSpPr/>
                  <p:nvPr/>
                </p:nvSpPr>
                <p:spPr>
                  <a:xfrm>
                    <a:off x="5520932" y="4788088"/>
                    <a:ext cx="2664815" cy="1144720"/>
                  </a:xfrm>
                  <a:prstGeom prst="ribbon2">
                    <a:avLst/>
                  </a:prstGeom>
                  <a:solidFill>
                    <a:schemeClr val="accent6">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6317080" y="5008498"/>
                    <a:ext cx="1073732" cy="369332"/>
                  </a:xfrm>
                  <a:prstGeom prst="rect">
                    <a:avLst/>
                  </a:prstGeom>
                </p:spPr>
                <p:txBody>
                  <a:bodyPr wrap="none">
                    <a:spAutoFit/>
                  </a:bodyPr>
                  <a:lstStyle/>
                  <a:p>
                    <a:pPr algn="ctr"/>
                    <a:r>
                      <a:rPr lang="ja-JP" altLang="en-US" dirty="0"/>
                      <a:t>ケガ予防</a:t>
                    </a:r>
                    <a:endParaRPr lang="en-US" altLang="ja-JP" dirty="0"/>
                  </a:p>
                </p:txBody>
              </p:sp>
            </p:grpSp>
          </p:grpSp>
          <p:grpSp>
            <p:nvGrpSpPr>
              <p:cNvPr id="12" name="図形グループ 11"/>
              <p:cNvGrpSpPr/>
              <p:nvPr/>
            </p:nvGrpSpPr>
            <p:grpSpPr>
              <a:xfrm>
                <a:off x="1616841" y="1381848"/>
                <a:ext cx="6245236" cy="2593873"/>
                <a:chOff x="1823189" y="578351"/>
                <a:chExt cx="6245236" cy="2593873"/>
              </a:xfrm>
            </p:grpSpPr>
            <p:grpSp>
              <p:nvGrpSpPr>
                <p:cNvPr id="13" name="図形グループ 12"/>
                <p:cNvGrpSpPr/>
                <p:nvPr/>
              </p:nvGrpSpPr>
              <p:grpSpPr>
                <a:xfrm>
                  <a:off x="3783390" y="578351"/>
                  <a:ext cx="1530851" cy="623712"/>
                  <a:chOff x="3651363" y="2075261"/>
                  <a:chExt cx="1530851" cy="623712"/>
                </a:xfrm>
              </p:grpSpPr>
              <p:sp>
                <p:nvSpPr>
                  <p:cNvPr id="27" name="正方形/長方形 26"/>
                  <p:cNvSpPr/>
                  <p:nvPr/>
                </p:nvSpPr>
                <p:spPr>
                  <a:xfrm>
                    <a:off x="3876516" y="2220007"/>
                    <a:ext cx="1118816" cy="369332"/>
                  </a:xfrm>
                  <a:prstGeom prst="rect">
                    <a:avLst/>
                  </a:prstGeom>
                </p:spPr>
                <p:txBody>
                  <a:bodyPr wrap="none">
                    <a:spAutoFit/>
                  </a:bodyPr>
                  <a:lstStyle/>
                  <a:p>
                    <a:pPr algn="ctr"/>
                    <a:r>
                      <a:rPr lang="ja-JP" altLang="en-US" dirty="0"/>
                      <a:t>ストレッチ</a:t>
                    </a:r>
                    <a:endParaRPr lang="en-US" altLang="ja-JP" dirty="0"/>
                  </a:p>
                </p:txBody>
              </p:sp>
              <p:sp>
                <p:nvSpPr>
                  <p:cNvPr id="28" name="正方形/長方形 27"/>
                  <p:cNvSpPr/>
                  <p:nvPr/>
                </p:nvSpPr>
                <p:spPr>
                  <a:xfrm>
                    <a:off x="3651363" y="2075261"/>
                    <a:ext cx="1530851" cy="62371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4" name="図形グループ 13"/>
                <p:cNvGrpSpPr/>
                <p:nvPr/>
              </p:nvGrpSpPr>
              <p:grpSpPr>
                <a:xfrm>
                  <a:off x="1823189" y="2406249"/>
                  <a:ext cx="1222508" cy="738083"/>
                  <a:chOff x="1202002" y="3050520"/>
                  <a:chExt cx="1222508" cy="738083"/>
                </a:xfrm>
              </p:grpSpPr>
              <p:sp>
                <p:nvSpPr>
                  <p:cNvPr id="25" name="正方形/長方形 24"/>
                  <p:cNvSpPr/>
                  <p:nvPr/>
                </p:nvSpPr>
                <p:spPr>
                  <a:xfrm>
                    <a:off x="1268387" y="3142272"/>
                    <a:ext cx="1156123" cy="646331"/>
                  </a:xfrm>
                  <a:prstGeom prst="rect">
                    <a:avLst/>
                  </a:prstGeom>
                </p:spPr>
                <p:txBody>
                  <a:bodyPr wrap="none">
                    <a:spAutoFit/>
                  </a:bodyPr>
                  <a:lstStyle/>
                  <a:p>
                    <a:pPr algn="ctr"/>
                    <a:r>
                      <a:rPr lang="ja-JP" altLang="en-US" i="1" dirty="0"/>
                      <a:t>筋緊張の</a:t>
                    </a:r>
                    <a:endParaRPr lang="en-US" altLang="ja-JP" i="1" dirty="0"/>
                  </a:p>
                  <a:p>
                    <a:pPr algn="ctr"/>
                    <a:r>
                      <a:rPr lang="ja-JP" altLang="en-US" i="1" dirty="0"/>
                      <a:t>緩和</a:t>
                    </a:r>
                    <a:r>
                      <a:rPr lang="en-US" altLang="ja-JP" i="1" dirty="0"/>
                      <a:t> </a:t>
                    </a:r>
                    <a:endParaRPr lang="ja-JP" altLang="en-US" i="1" dirty="0"/>
                  </a:p>
                </p:txBody>
              </p:sp>
              <p:sp>
                <p:nvSpPr>
                  <p:cNvPr id="26" name="円/楕円 25"/>
                  <p:cNvSpPr/>
                  <p:nvPr/>
                </p:nvSpPr>
                <p:spPr>
                  <a:xfrm>
                    <a:off x="1202002" y="3050520"/>
                    <a:ext cx="1198444" cy="738083"/>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5" name="図形グループ 14"/>
                <p:cNvGrpSpPr/>
                <p:nvPr/>
              </p:nvGrpSpPr>
              <p:grpSpPr>
                <a:xfrm>
                  <a:off x="3603225" y="2353729"/>
                  <a:ext cx="1691746" cy="818495"/>
                  <a:chOff x="2993664" y="3050520"/>
                  <a:chExt cx="1691746" cy="818495"/>
                </a:xfrm>
              </p:grpSpPr>
              <p:sp>
                <p:nvSpPr>
                  <p:cNvPr id="23" name="正方形/長方形 22"/>
                  <p:cNvSpPr/>
                  <p:nvPr/>
                </p:nvSpPr>
                <p:spPr>
                  <a:xfrm>
                    <a:off x="3067622" y="3222684"/>
                    <a:ext cx="1617788" cy="646331"/>
                  </a:xfrm>
                  <a:prstGeom prst="rect">
                    <a:avLst/>
                  </a:prstGeom>
                </p:spPr>
                <p:txBody>
                  <a:bodyPr wrap="none">
                    <a:spAutoFit/>
                  </a:bodyPr>
                  <a:lstStyle/>
                  <a:p>
                    <a:pPr algn="ctr"/>
                    <a:r>
                      <a:rPr lang="ja-JP" altLang="en-US" i="1" dirty="0"/>
                      <a:t>関節可動域の</a:t>
                    </a:r>
                    <a:endParaRPr lang="en-US" altLang="ja-JP" i="1" dirty="0"/>
                  </a:p>
                  <a:p>
                    <a:pPr algn="ctr"/>
                    <a:r>
                      <a:rPr lang="ja-JP" altLang="en-US" i="1" dirty="0"/>
                      <a:t>増大</a:t>
                    </a:r>
                    <a:r>
                      <a:rPr lang="en-US" altLang="ja-JP" dirty="0"/>
                      <a:t> </a:t>
                    </a:r>
                    <a:endParaRPr lang="ja-JP" altLang="en-US" dirty="0"/>
                  </a:p>
                </p:txBody>
              </p:sp>
              <p:sp>
                <p:nvSpPr>
                  <p:cNvPr id="24" name="円/楕円 23"/>
                  <p:cNvSpPr/>
                  <p:nvPr/>
                </p:nvSpPr>
                <p:spPr>
                  <a:xfrm>
                    <a:off x="2993664" y="3050520"/>
                    <a:ext cx="1667682" cy="818495"/>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6" name="図形グループ 15"/>
                <p:cNvGrpSpPr/>
                <p:nvPr/>
              </p:nvGrpSpPr>
              <p:grpSpPr>
                <a:xfrm>
                  <a:off x="5603951" y="2406249"/>
                  <a:ext cx="2464474" cy="739113"/>
                  <a:chOff x="5445196" y="3142272"/>
                  <a:chExt cx="2464474" cy="739113"/>
                </a:xfrm>
              </p:grpSpPr>
              <p:sp>
                <p:nvSpPr>
                  <p:cNvPr id="21" name="正方形/長方形 20"/>
                  <p:cNvSpPr/>
                  <p:nvPr/>
                </p:nvSpPr>
                <p:spPr>
                  <a:xfrm>
                    <a:off x="5445196" y="3235054"/>
                    <a:ext cx="2464474" cy="646331"/>
                  </a:xfrm>
                  <a:prstGeom prst="rect">
                    <a:avLst/>
                  </a:prstGeom>
                </p:spPr>
                <p:txBody>
                  <a:bodyPr wrap="none">
                    <a:spAutoFit/>
                  </a:bodyPr>
                  <a:lstStyle/>
                  <a:p>
                    <a:pPr algn="ctr"/>
                    <a:r>
                      <a:rPr lang="ja-JP" altLang="en-US" i="1" dirty="0"/>
                      <a:t>末梢循環の促進による</a:t>
                    </a:r>
                    <a:endParaRPr lang="en-US" altLang="ja-JP" i="1" dirty="0"/>
                  </a:p>
                  <a:p>
                    <a:pPr algn="ctr"/>
                    <a:r>
                      <a:rPr lang="ja-JP" altLang="en-US" i="1" dirty="0"/>
                      <a:t>疲労物質の除去</a:t>
                    </a:r>
                    <a:endParaRPr lang="en-US" altLang="ja-JP" i="1" dirty="0"/>
                  </a:p>
                </p:txBody>
              </p:sp>
              <p:sp>
                <p:nvSpPr>
                  <p:cNvPr id="22" name="円/楕円 21"/>
                  <p:cNvSpPr/>
                  <p:nvPr/>
                </p:nvSpPr>
                <p:spPr>
                  <a:xfrm>
                    <a:off x="5469259" y="3142272"/>
                    <a:ext cx="2416347" cy="739113"/>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17" name="直線矢印コネクタ 16"/>
                <p:cNvCxnSpPr/>
                <p:nvPr/>
              </p:nvCxnSpPr>
              <p:spPr>
                <a:xfrm>
                  <a:off x="6679046" y="1712375"/>
                  <a:ext cx="0" cy="61237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8" name="直線矢印コネクタ 17"/>
                <p:cNvCxnSpPr/>
                <p:nvPr/>
              </p:nvCxnSpPr>
              <p:spPr>
                <a:xfrm>
                  <a:off x="4508191" y="1202063"/>
                  <a:ext cx="0" cy="11226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2422411" y="1712375"/>
                  <a:ext cx="4256635"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 name="直線矢印コネクタ 19"/>
                <p:cNvCxnSpPr/>
                <p:nvPr/>
              </p:nvCxnSpPr>
              <p:spPr>
                <a:xfrm>
                  <a:off x="2422411" y="1712375"/>
                  <a:ext cx="0" cy="61237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grpSp>
      </p:grpSp>
    </p:spTree>
    <p:extLst>
      <p:ext uri="{BB962C8B-B14F-4D97-AF65-F5344CB8AC3E}">
        <p14:creationId xmlns:p14="http://schemas.microsoft.com/office/powerpoint/2010/main" val="124106750"/>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1293</TotalTime>
  <Words>580</Words>
  <Application>Microsoft Office PowerPoint</Application>
  <PresentationFormat>画面に合わせる (4:3)</PresentationFormat>
  <Paragraphs>99</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ホワイト</vt:lpstr>
      <vt:lpstr>②ケガ（障害）予防のストレッチ1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ケガをした時の応急処置</dc:title>
  <dc:creator>鈴木 裕太郎</dc:creator>
  <cp:lastModifiedBy>tokkun</cp:lastModifiedBy>
  <cp:revision>114</cp:revision>
  <cp:lastPrinted>2020-08-20T00:52:35Z</cp:lastPrinted>
  <dcterms:created xsi:type="dcterms:W3CDTF">2020-08-04T10:17:27Z</dcterms:created>
  <dcterms:modified xsi:type="dcterms:W3CDTF">2020-09-11T02:51:05Z</dcterms:modified>
</cp:coreProperties>
</file>