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07">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579" autoAdjust="0"/>
  </p:normalViewPr>
  <p:slideViewPr>
    <p:cSldViewPr snapToGrid="0" snapToObjects="1">
      <p:cViewPr varScale="1">
        <p:scale>
          <a:sx n="112" d="100"/>
          <a:sy n="112" d="100"/>
        </p:scale>
        <p:origin x="-6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3972" y="-78"/>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b9be5f9dd4ea6295" providerId="LiveId" clId="{A10E13A3-35D5-405A-8B01-F2D29B76471E}"/>
    <pc:docChg chg="undo custSel addSld modSld">
      <pc:chgData name=" " userId="b9be5f9dd4ea6295" providerId="LiveId" clId="{A10E13A3-35D5-405A-8B01-F2D29B76471E}" dt="2020-08-19T13:33:44.873" v="2900" actId="255"/>
      <pc:docMkLst>
        <pc:docMk/>
      </pc:docMkLst>
      <pc:sldChg chg="modNotesTx">
        <pc:chgData name=" " userId="b9be5f9dd4ea6295" providerId="LiveId" clId="{A10E13A3-35D5-405A-8B01-F2D29B76471E}" dt="2020-08-19T12:55:28.317" v="1078" actId="20577"/>
        <pc:sldMkLst>
          <pc:docMk/>
          <pc:sldMk cId="443299608" sldId="262"/>
        </pc:sldMkLst>
      </pc:sldChg>
      <pc:sldChg chg="modNotesTx">
        <pc:chgData name=" " userId="b9be5f9dd4ea6295" providerId="LiveId" clId="{A10E13A3-35D5-405A-8B01-F2D29B76471E}" dt="2020-08-19T12:58:39.346" v="1246" actId="20577"/>
        <pc:sldMkLst>
          <pc:docMk/>
          <pc:sldMk cId="2168629747" sldId="263"/>
        </pc:sldMkLst>
      </pc:sldChg>
      <pc:sldChg chg="modNotesTx">
        <pc:chgData name=" " userId="b9be5f9dd4ea6295" providerId="LiveId" clId="{A10E13A3-35D5-405A-8B01-F2D29B76471E}" dt="2020-08-19T12:40:57.180" v="359" actId="20577"/>
        <pc:sldMkLst>
          <pc:docMk/>
          <pc:sldMk cId="1827469029" sldId="264"/>
        </pc:sldMkLst>
      </pc:sldChg>
      <pc:sldChg chg="modNotesTx">
        <pc:chgData name=" " userId="b9be5f9dd4ea6295" providerId="LiveId" clId="{A10E13A3-35D5-405A-8B01-F2D29B76471E}" dt="2020-08-19T12:44:50.762" v="460" actId="20577"/>
        <pc:sldMkLst>
          <pc:docMk/>
          <pc:sldMk cId="830685234" sldId="266"/>
        </pc:sldMkLst>
      </pc:sldChg>
      <pc:sldChg chg="modNotesTx">
        <pc:chgData name=" " userId="b9be5f9dd4ea6295" providerId="LiveId" clId="{A10E13A3-35D5-405A-8B01-F2D29B76471E}" dt="2020-08-19T12:47:03.908" v="596" actId="20577"/>
        <pc:sldMkLst>
          <pc:docMk/>
          <pc:sldMk cId="1619967068" sldId="267"/>
        </pc:sldMkLst>
      </pc:sldChg>
      <pc:sldChg chg="modNotesTx">
        <pc:chgData name=" " userId="b9be5f9dd4ea6295" providerId="LiveId" clId="{A10E13A3-35D5-405A-8B01-F2D29B76471E}" dt="2020-08-19T12:34:38.815" v="114" actId="20577"/>
        <pc:sldMkLst>
          <pc:docMk/>
          <pc:sldMk cId="124106750" sldId="272"/>
        </pc:sldMkLst>
      </pc:sldChg>
      <pc:sldChg chg="modNotesTx">
        <pc:chgData name=" " userId="b9be5f9dd4ea6295" providerId="LiveId" clId="{A10E13A3-35D5-405A-8B01-F2D29B76471E}" dt="2020-08-19T12:50:00.681" v="756" actId="20577"/>
        <pc:sldMkLst>
          <pc:docMk/>
          <pc:sldMk cId="3320024467" sldId="273"/>
        </pc:sldMkLst>
      </pc:sldChg>
      <pc:sldChg chg="modNotesTx">
        <pc:chgData name=" " userId="b9be5f9dd4ea6295" providerId="LiveId" clId="{A10E13A3-35D5-405A-8B01-F2D29B76471E}" dt="2020-08-19T13:04:38.659" v="1504" actId="20577"/>
        <pc:sldMkLst>
          <pc:docMk/>
          <pc:sldMk cId="840832430" sldId="285"/>
        </pc:sldMkLst>
      </pc:sldChg>
      <pc:sldChg chg="addSp delSp modSp modNotesTx">
        <pc:chgData name=" " userId="b9be5f9dd4ea6295" providerId="LiveId" clId="{A10E13A3-35D5-405A-8B01-F2D29B76471E}" dt="2020-08-19T13:09:14.055" v="1682" actId="20577"/>
        <pc:sldMkLst>
          <pc:docMk/>
          <pc:sldMk cId="941288011" sldId="286"/>
        </pc:sldMkLst>
        <pc:spChg chg="mod">
          <ac:chgData name=" " userId="b9be5f9dd4ea6295" providerId="LiveId" clId="{A10E13A3-35D5-405A-8B01-F2D29B76471E}" dt="2020-08-19T13:05:14.823" v="1515"/>
          <ac:spMkLst>
            <pc:docMk/>
            <pc:sldMk cId="941288011" sldId="286"/>
            <ac:spMk id="26" creationId="{7ABE7202-CA96-4208-AA0C-E6F77AC5162E}"/>
          </ac:spMkLst>
        </pc:spChg>
        <pc:spChg chg="mod">
          <ac:chgData name=" " userId="b9be5f9dd4ea6295" providerId="LiveId" clId="{A10E13A3-35D5-405A-8B01-F2D29B76471E}" dt="2020-08-19T13:05:14.823" v="1515"/>
          <ac:spMkLst>
            <pc:docMk/>
            <pc:sldMk cId="941288011" sldId="286"/>
            <ac:spMk id="27" creationId="{95CD7E07-0A1A-4E66-9C0D-2AD357BFA191}"/>
          </ac:spMkLst>
        </pc:spChg>
        <pc:spChg chg="mod">
          <ac:chgData name=" " userId="b9be5f9dd4ea6295" providerId="LiveId" clId="{A10E13A3-35D5-405A-8B01-F2D29B76471E}" dt="2020-08-19T13:05:14.823" v="1515"/>
          <ac:spMkLst>
            <pc:docMk/>
            <pc:sldMk cId="941288011" sldId="286"/>
            <ac:spMk id="28" creationId="{AFB38B05-520F-462C-A48E-CC1252AE1862}"/>
          </ac:spMkLst>
        </pc:spChg>
        <pc:spChg chg="mod">
          <ac:chgData name=" " userId="b9be5f9dd4ea6295" providerId="LiveId" clId="{A10E13A3-35D5-405A-8B01-F2D29B76471E}" dt="2020-08-19T13:05:21.249" v="1517"/>
          <ac:spMkLst>
            <pc:docMk/>
            <pc:sldMk cId="941288011" sldId="286"/>
            <ac:spMk id="30" creationId="{FA13FB86-05BE-40F9-9359-C34F6E2D5A77}"/>
          </ac:spMkLst>
        </pc:spChg>
        <pc:spChg chg="mod">
          <ac:chgData name=" " userId="b9be5f9dd4ea6295" providerId="LiveId" clId="{A10E13A3-35D5-405A-8B01-F2D29B76471E}" dt="2020-08-19T13:05:21.249" v="1517"/>
          <ac:spMkLst>
            <pc:docMk/>
            <pc:sldMk cId="941288011" sldId="286"/>
            <ac:spMk id="31" creationId="{BBD0D9B7-5B9A-4A55-B2F0-3582E842A513}"/>
          </ac:spMkLst>
        </pc:spChg>
        <pc:spChg chg="mod">
          <ac:chgData name=" " userId="b9be5f9dd4ea6295" providerId="LiveId" clId="{A10E13A3-35D5-405A-8B01-F2D29B76471E}" dt="2020-08-19T13:05:21.249" v="1517"/>
          <ac:spMkLst>
            <pc:docMk/>
            <pc:sldMk cId="941288011" sldId="286"/>
            <ac:spMk id="32" creationId="{061B3642-0381-431C-9A7D-D5DD662158CF}"/>
          </ac:spMkLst>
        </pc:spChg>
        <pc:grpChg chg="add del mod">
          <ac:chgData name=" " userId="b9be5f9dd4ea6295" providerId="LiveId" clId="{A10E13A3-35D5-405A-8B01-F2D29B76471E}" dt="2020-08-19T13:05:17.671" v="1516"/>
          <ac:grpSpMkLst>
            <pc:docMk/>
            <pc:sldMk cId="941288011" sldId="286"/>
            <ac:grpSpMk id="25" creationId="{84A7D737-72BF-4F4A-9C03-87F65F417B1A}"/>
          </ac:grpSpMkLst>
        </pc:grpChg>
        <pc:grpChg chg="add del mod">
          <ac:chgData name=" " userId="b9be5f9dd4ea6295" providerId="LiveId" clId="{A10E13A3-35D5-405A-8B01-F2D29B76471E}" dt="2020-08-19T13:05:23.437" v="1518"/>
          <ac:grpSpMkLst>
            <pc:docMk/>
            <pc:sldMk cId="941288011" sldId="286"/>
            <ac:grpSpMk id="29" creationId="{D0E82E58-C229-4A36-85F0-39EA74E12743}"/>
          </ac:grpSpMkLst>
        </pc:grpChg>
      </pc:sldChg>
      <pc:sldChg chg="modSp mod modNotesTx">
        <pc:chgData name=" " userId="b9be5f9dd4ea6295" providerId="LiveId" clId="{A10E13A3-35D5-405A-8B01-F2D29B76471E}" dt="2020-08-19T13:10:20.026" v="1750" actId="20577"/>
        <pc:sldMkLst>
          <pc:docMk/>
          <pc:sldMk cId="1272148432" sldId="287"/>
        </pc:sldMkLst>
        <pc:spChg chg="mod">
          <ac:chgData name=" " userId="b9be5f9dd4ea6295" providerId="LiveId" clId="{A10E13A3-35D5-405A-8B01-F2D29B76471E}" dt="2020-08-19T13:09:33.501" v="1703" actId="20577"/>
          <ac:spMkLst>
            <pc:docMk/>
            <pc:sldMk cId="1272148432" sldId="287"/>
            <ac:spMk id="2" creationId="{00000000-0000-0000-0000-000000000000}"/>
          </ac:spMkLst>
        </pc:spChg>
      </pc:sldChg>
      <pc:sldChg chg="addSp delSp modSp new mod">
        <pc:chgData name=" " userId="b9be5f9dd4ea6295" providerId="LiveId" clId="{A10E13A3-35D5-405A-8B01-F2D29B76471E}" dt="2020-08-19T13:33:44.873" v="2900" actId="255"/>
        <pc:sldMkLst>
          <pc:docMk/>
          <pc:sldMk cId="2130454144" sldId="290"/>
        </pc:sldMkLst>
        <pc:spChg chg="add mod">
          <ac:chgData name=" " userId="b9be5f9dd4ea6295" providerId="LiveId" clId="{A10E13A3-35D5-405A-8B01-F2D29B76471E}" dt="2020-08-19T13:12:59.876" v="1775"/>
          <ac:spMkLst>
            <pc:docMk/>
            <pc:sldMk cId="2130454144" sldId="290"/>
            <ac:spMk id="2" creationId="{466C106A-B066-4C8D-A33C-F6C47415BD6C}"/>
          </ac:spMkLst>
        </pc:spChg>
        <pc:spChg chg="add del">
          <ac:chgData name=" " userId="b9be5f9dd4ea6295" providerId="LiveId" clId="{A10E13A3-35D5-405A-8B01-F2D29B76471E}" dt="2020-08-19T13:12:02.133" v="1765" actId="11529"/>
          <ac:spMkLst>
            <pc:docMk/>
            <pc:sldMk cId="2130454144" sldId="290"/>
            <ac:spMk id="3" creationId="{02E1F19A-532C-4268-8C29-7F71CC5A0B28}"/>
          </ac:spMkLst>
        </pc:spChg>
        <pc:spChg chg="add del">
          <ac:chgData name=" " userId="b9be5f9dd4ea6295" providerId="LiveId" clId="{A10E13A3-35D5-405A-8B01-F2D29B76471E}" dt="2020-08-19T13:12:32.981" v="1767" actId="11529"/>
          <ac:spMkLst>
            <pc:docMk/>
            <pc:sldMk cId="2130454144" sldId="290"/>
            <ac:spMk id="4" creationId="{6E509BC9-A695-4A99-A683-79CA379BC4CA}"/>
          </ac:spMkLst>
        </pc:spChg>
        <pc:spChg chg="add del mod">
          <ac:chgData name=" " userId="b9be5f9dd4ea6295" providerId="LiveId" clId="{A10E13A3-35D5-405A-8B01-F2D29B76471E}" dt="2020-08-19T13:13:15.472" v="1780"/>
          <ac:spMkLst>
            <pc:docMk/>
            <pc:sldMk cId="2130454144" sldId="290"/>
            <ac:spMk id="5" creationId="{C20944F4-5E86-4B3A-8C68-4BFA156EAEBC}"/>
          </ac:spMkLst>
        </pc:spChg>
        <pc:spChg chg="add mod">
          <ac:chgData name=" " userId="b9be5f9dd4ea6295" providerId="LiveId" clId="{A10E13A3-35D5-405A-8B01-F2D29B76471E}" dt="2020-08-19T13:33:44.873" v="2900" actId="255"/>
          <ac:spMkLst>
            <pc:docMk/>
            <pc:sldMk cId="2130454144" sldId="290"/>
            <ac:spMk id="6" creationId="{5E88AAE0-8C15-4021-91F2-0BA1399FB92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6" y="0"/>
            <a:ext cx="2919565" cy="493868"/>
          </a:xfrm>
          <a:prstGeom prst="rect">
            <a:avLst/>
          </a:prstGeom>
        </p:spPr>
        <p:txBody>
          <a:bodyPr vert="horz" lIns="90763" tIns="45382" rIns="90763" bIns="45382" rtlCol="0"/>
          <a:lstStyle>
            <a:lvl1pPr algn="r">
              <a:defRPr sz="1200"/>
            </a:lvl1pPr>
          </a:lstStyle>
          <a:p>
            <a:fld id="{A7A7B1BD-FAB2-469E-A495-15ADED1078AA}" type="datetimeFigureOut">
              <a:rPr kumimoji="1" lang="ja-JP" altLang="en-US" smtClean="0"/>
              <a:t>2020/9/11</a:t>
            </a:fld>
            <a:endParaRPr kumimoji="1" lang="ja-JP" altLang="en-US"/>
          </a:p>
        </p:txBody>
      </p:sp>
      <p:sp>
        <p:nvSpPr>
          <p:cNvPr id="4" name="フッター プレースホルダー 3"/>
          <p:cNvSpPr>
            <a:spLocks noGrp="1"/>
          </p:cNvSpPr>
          <p:nvPr>
            <p:ph type="ftr" sz="quarter" idx="2"/>
          </p:nvPr>
        </p:nvSpPr>
        <p:spPr>
          <a:xfrm>
            <a:off x="0" y="9372445"/>
            <a:ext cx="2919565" cy="493868"/>
          </a:xfrm>
          <a:prstGeom prst="rect">
            <a:avLst/>
          </a:prstGeom>
        </p:spPr>
        <p:txBody>
          <a:bodyPr vert="horz" lIns="90763" tIns="45382" rIns="90763" bIns="453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6" y="9372445"/>
            <a:ext cx="2919565" cy="493868"/>
          </a:xfrm>
          <a:prstGeom prst="rect">
            <a:avLst/>
          </a:prstGeom>
        </p:spPr>
        <p:txBody>
          <a:bodyPr vert="horz" lIns="90763" tIns="45382" rIns="90763" bIns="45382" rtlCol="0" anchor="b"/>
          <a:lstStyle>
            <a:lvl1pPr algn="r">
              <a:defRPr sz="1200"/>
            </a:lvl1pPr>
          </a:lstStyle>
          <a:p>
            <a:fld id="{1C2788D9-9BAB-4610-84AE-8A819711A88E}" type="slidenum">
              <a:rPr kumimoji="1" lang="ja-JP" altLang="en-US" smtClean="0"/>
              <a:t>‹#›</a:t>
            </a:fld>
            <a:endParaRPr kumimoji="1" lang="ja-JP" altLang="en-US"/>
          </a:p>
        </p:txBody>
      </p:sp>
    </p:spTree>
    <p:extLst>
      <p:ext uri="{BB962C8B-B14F-4D97-AF65-F5344CB8AC3E}">
        <p14:creationId xmlns:p14="http://schemas.microsoft.com/office/powerpoint/2010/main" val="55042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26" y="0"/>
            <a:ext cx="2919565" cy="493868"/>
          </a:xfrm>
          <a:prstGeom prst="rect">
            <a:avLst/>
          </a:prstGeom>
        </p:spPr>
        <p:txBody>
          <a:bodyPr vert="horz" lIns="90763" tIns="45382" rIns="90763" bIns="45382" rtlCol="0"/>
          <a:lstStyle>
            <a:lvl1pPr algn="r">
              <a:defRPr sz="1200"/>
            </a:lvl1pPr>
          </a:lstStyle>
          <a:p>
            <a:fld id="{5A0C8F5D-58CF-4C47-924C-7851B5233CA2}" type="datetimeFigureOut">
              <a:rPr kumimoji="1" lang="ja-JP" altLang="en-US" smtClean="0"/>
              <a:t>2020/9/11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673262" y="4686223"/>
            <a:ext cx="5389240" cy="4440077"/>
          </a:xfrm>
          <a:prstGeom prst="rect">
            <a:avLst/>
          </a:prstGeom>
        </p:spPr>
        <p:txBody>
          <a:bodyPr vert="horz" lIns="90763" tIns="45382" rIns="90763" bIns="453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0868"/>
            <a:ext cx="2919565" cy="493867"/>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6" y="9370868"/>
            <a:ext cx="2919565" cy="493867"/>
          </a:xfrm>
          <a:prstGeom prst="rect">
            <a:avLst/>
          </a:prstGeom>
        </p:spPr>
        <p:txBody>
          <a:bodyPr vert="horz" lIns="90763" tIns="45382" rIns="90763" bIns="45382" rtlCol="0" anchor="b"/>
          <a:lstStyle>
            <a:lvl1pPr algn="r">
              <a:defRPr sz="1200"/>
            </a:lvl1pPr>
          </a:lstStyle>
          <a:p>
            <a:fld id="{D0B4C2FF-7689-4537-8CE5-4E1976D0A8EA}" type="slidenum">
              <a:rPr kumimoji="1" lang="ja-JP" altLang="en-US" smtClean="0"/>
              <a:t>‹#›</a:t>
            </a:fld>
            <a:endParaRPr kumimoji="1" lang="ja-JP" altLang="en-US"/>
          </a:p>
        </p:txBody>
      </p:sp>
    </p:spTree>
    <p:extLst>
      <p:ext uri="{BB962C8B-B14F-4D97-AF65-F5344CB8AC3E}">
        <p14:creationId xmlns:p14="http://schemas.microsoft.com/office/powerpoint/2010/main" val="38693368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こんにちは専門学校浜松医療学院の杉山です。今回は怪我の理論と応急処置ということで、磐田農業高校女子バスケットボール部の皆さんと一緒に学習していきましょう。宜しくお願いします。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1</a:t>
            </a:fld>
            <a:endParaRPr kumimoji="1" lang="ja-JP" altLang="en-US"/>
          </a:p>
        </p:txBody>
      </p:sp>
    </p:spTree>
    <p:extLst>
      <p:ext uri="{BB962C8B-B14F-4D97-AF65-F5344CB8AC3E}">
        <p14:creationId xmlns:p14="http://schemas.microsoft.com/office/powerpoint/2010/main" val="1825374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初めに、怪我とは外傷と障害に分かれます。外傷とは転倒や衝突などで</a:t>
            </a:r>
            <a:r>
              <a:rPr kumimoji="1" lang="en-US" altLang="ja-JP" dirty="0"/>
              <a:t>1</a:t>
            </a:r>
            <a:r>
              <a:rPr kumimoji="1" lang="ja-JP" altLang="en-US" dirty="0"/>
              <a:t>度の外力により組織が損傷するものです。</a:t>
            </a:r>
          </a:p>
          <a:p>
            <a:r>
              <a:rPr kumimoji="1" lang="ja-JP" altLang="en-US" dirty="0"/>
              <a:t>障害とは長期間繰り返し過度の負荷により生ずるものです。</a:t>
            </a:r>
          </a:p>
          <a:p>
            <a:r>
              <a:rPr kumimoji="1" lang="ja-JP" altLang="en-US" dirty="0"/>
              <a:t>症状に違いがみられ、外傷では骨折・脱臼・捻挫・打撲・肉離れなどがあります。</a:t>
            </a:r>
          </a:p>
          <a:p>
            <a:r>
              <a:rPr kumimoji="1" lang="ja-JP" altLang="en-US" dirty="0"/>
              <a:t>障害では腰痛・野球肩・テニス肘・疲労骨折などが含まれます。</a:t>
            </a:r>
          </a:p>
          <a:p>
            <a:r>
              <a:rPr kumimoji="1" lang="ja-JP" altLang="en-US" dirty="0"/>
              <a:t>適切に怪我の状況を理解できるようにしましょう。</a:t>
            </a:r>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2</a:t>
            </a:fld>
            <a:endParaRPr kumimoji="1" lang="ja-JP" altLang="en-US"/>
          </a:p>
        </p:txBody>
      </p:sp>
    </p:spTree>
    <p:extLst>
      <p:ext uri="{BB962C8B-B14F-4D97-AF65-F5344CB8AC3E}">
        <p14:creationId xmlns:p14="http://schemas.microsoft.com/office/powerpoint/2010/main" val="1305341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ケガの応急処置として外傷などが発生した際、ベーシックライフサポートなどの命にかかわるような心肺蘇生・</a:t>
            </a:r>
            <a:r>
              <a:rPr kumimoji="1" lang="en-US" altLang="ja-JP" dirty="0"/>
              <a:t>AED</a:t>
            </a:r>
            <a:r>
              <a:rPr kumimoji="1" lang="ja-JP" altLang="en-US" dirty="0"/>
              <a:t>を用いた除細動・気道異物除去には対応できるように学習したり、</a:t>
            </a:r>
            <a:r>
              <a:rPr kumimoji="1" lang="en-US" altLang="ja-JP" dirty="0"/>
              <a:t>AED</a:t>
            </a:r>
            <a:r>
              <a:rPr kumimoji="1" lang="ja-JP" altLang="en-US" dirty="0"/>
              <a:t>の場所の確認をしておきましょう。</a:t>
            </a:r>
          </a:p>
          <a:p>
            <a:r>
              <a:rPr kumimoji="1" lang="ja-JP" altLang="en-US" dirty="0"/>
              <a:t>脳震盪におけるガイドラインスキャット</a:t>
            </a:r>
            <a:r>
              <a:rPr kumimoji="1" lang="en-US" altLang="ja-JP" dirty="0"/>
              <a:t>5</a:t>
            </a:r>
            <a:r>
              <a:rPr kumimoji="1" lang="ja-JP" altLang="en-US" dirty="0"/>
              <a:t>の資料を常備して確認しておきましょう。骨折・脱臼・頭頚部外傷については三角巾・頸椎カラーなどを用意しておくことが良いでしょう。</a:t>
            </a:r>
          </a:p>
          <a:p>
            <a:r>
              <a:rPr kumimoji="1" lang="ja-JP" altLang="en-US" dirty="0"/>
              <a:t>このような重度な症状に関しては医療機関への引継ぎが大事になりますので、あらかじめ最寄りの緊急受け入れ病院などを調べておくことで、競技を安全に取り組めると思います。</a:t>
            </a:r>
          </a:p>
          <a:p>
            <a:r>
              <a:rPr kumimoji="1" lang="ja-JP" altLang="en-US" dirty="0"/>
              <a:t>今回は捻挫・打撲などの急性期の怪我における処置の仕方を考えていきます。</a:t>
            </a:r>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3</a:t>
            </a:fld>
            <a:endParaRPr kumimoji="1" lang="ja-JP" altLang="en-US"/>
          </a:p>
        </p:txBody>
      </p:sp>
    </p:spTree>
    <p:extLst>
      <p:ext uri="{BB962C8B-B14F-4D97-AF65-F5344CB8AC3E}">
        <p14:creationId xmlns:p14="http://schemas.microsoft.com/office/powerpoint/2010/main" val="3782666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皆さんご存じのように応急処置として、</a:t>
            </a:r>
            <a:r>
              <a:rPr kumimoji="1" lang="en-US" altLang="ja-JP" dirty="0"/>
              <a:t>RISE</a:t>
            </a:r>
            <a:r>
              <a:rPr kumimoji="1" lang="ja-JP" altLang="en-US" dirty="0"/>
              <a:t>処置があります。実際に行っていきましょう。</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4</a:t>
            </a:fld>
            <a:endParaRPr kumimoji="1" lang="ja-JP" altLang="en-US"/>
          </a:p>
        </p:txBody>
      </p:sp>
    </p:spTree>
    <p:extLst>
      <p:ext uri="{BB962C8B-B14F-4D97-AF65-F5344CB8AC3E}">
        <p14:creationId xmlns:p14="http://schemas.microsoft.com/office/powerpoint/2010/main" val="269662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314857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6494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07048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16888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27289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234308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79919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26611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3" name="フッター プレースホルダー 2"/>
          <p:cNvSpPr>
            <a:spLocks noGrp="1"/>
          </p:cNvSpPr>
          <p:nvPr>
            <p:ph type="ftr" sz="quarter" idx="11"/>
          </p:nvPr>
        </p:nvSpPr>
        <p:spPr>
          <a:xfrm>
            <a:off x="2792186" y="6356350"/>
            <a:ext cx="3559628" cy="365125"/>
          </a:xfrm>
        </p:spPr>
        <p:txBody>
          <a:bodyPr/>
          <a:lstStyle/>
          <a:p>
            <a:endParaRPr lang="ja-JP" altLang="en-US" dirty="0"/>
          </a:p>
        </p:txBody>
      </p:sp>
      <p:sp>
        <p:nvSpPr>
          <p:cNvPr id="4" name="スライド番号プレースホルダー 3"/>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1169645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565481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79390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3671541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85800" y="2130425"/>
            <a:ext cx="7772400" cy="1470025"/>
          </a:xfrm>
        </p:spPr>
        <p:txBody>
          <a:bodyPr/>
          <a:lstStyle/>
          <a:p>
            <a:r>
              <a:rPr kumimoji="1" lang="ja-JP" altLang="en-US" dirty="0"/>
              <a:t>①ケガの理論と応急処置</a:t>
            </a:r>
          </a:p>
        </p:txBody>
      </p:sp>
    </p:spTree>
    <p:extLst>
      <p:ext uri="{BB962C8B-B14F-4D97-AF65-F5344CB8AC3E}">
        <p14:creationId xmlns:p14="http://schemas.microsoft.com/office/powerpoint/2010/main" val="4021583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395643320"/>
              </p:ext>
            </p:extLst>
          </p:nvPr>
        </p:nvGraphicFramePr>
        <p:xfrm>
          <a:off x="423996" y="2408593"/>
          <a:ext cx="8323990" cy="1651000"/>
        </p:xfrm>
        <a:graphic>
          <a:graphicData uri="http://schemas.openxmlformats.org/drawingml/2006/table">
            <a:tbl>
              <a:tblPr firstRow="1" bandRow="1">
                <a:tableStyleId>{69CF1AB2-1976-4502-BF36-3FF5EA218861}</a:tableStyleId>
              </a:tblPr>
              <a:tblGrid>
                <a:gridCol w="1664798">
                  <a:extLst>
                    <a:ext uri="{9D8B030D-6E8A-4147-A177-3AD203B41FA5}">
                      <a16:colId xmlns:a16="http://schemas.microsoft.com/office/drawing/2014/main" xmlns="" val="20000"/>
                    </a:ext>
                  </a:extLst>
                </a:gridCol>
                <a:gridCol w="1664798">
                  <a:extLst>
                    <a:ext uri="{9D8B030D-6E8A-4147-A177-3AD203B41FA5}">
                      <a16:colId xmlns:a16="http://schemas.microsoft.com/office/drawing/2014/main" xmlns="" val="20001"/>
                    </a:ext>
                  </a:extLst>
                </a:gridCol>
                <a:gridCol w="1664798">
                  <a:extLst>
                    <a:ext uri="{9D8B030D-6E8A-4147-A177-3AD203B41FA5}">
                      <a16:colId xmlns:a16="http://schemas.microsoft.com/office/drawing/2014/main" xmlns="" val="20002"/>
                    </a:ext>
                  </a:extLst>
                </a:gridCol>
                <a:gridCol w="1664798">
                  <a:extLst>
                    <a:ext uri="{9D8B030D-6E8A-4147-A177-3AD203B41FA5}">
                      <a16:colId xmlns:a16="http://schemas.microsoft.com/office/drawing/2014/main" xmlns="" val="20003"/>
                    </a:ext>
                  </a:extLst>
                </a:gridCol>
                <a:gridCol w="1664798">
                  <a:extLst>
                    <a:ext uri="{9D8B030D-6E8A-4147-A177-3AD203B41FA5}">
                      <a16:colId xmlns:a16="http://schemas.microsoft.com/office/drawing/2014/main" xmlns="" val="20004"/>
                    </a:ext>
                  </a:extLst>
                </a:gridCol>
              </a:tblGrid>
              <a:tr h="370840">
                <a:tc>
                  <a:txBody>
                    <a:bodyPr/>
                    <a:lstStyle/>
                    <a:p>
                      <a:pPr algn="ctr"/>
                      <a:endParaRPr kumimoji="1" lang="ja-JP" altLang="en-US" dirty="0"/>
                    </a:p>
                  </a:txBody>
                  <a:tcPr/>
                </a:tc>
                <a:tc>
                  <a:txBody>
                    <a:bodyPr/>
                    <a:lstStyle/>
                    <a:p>
                      <a:pPr algn="ctr"/>
                      <a:r>
                        <a:rPr kumimoji="1" lang="ja-JP" altLang="en-US" dirty="0"/>
                        <a:t>外力</a:t>
                      </a:r>
                    </a:p>
                  </a:txBody>
                  <a:tcPr/>
                </a:tc>
                <a:tc>
                  <a:txBody>
                    <a:bodyPr/>
                    <a:lstStyle/>
                    <a:p>
                      <a:pPr algn="ctr"/>
                      <a:r>
                        <a:rPr kumimoji="1" lang="ja-JP" altLang="en-US" dirty="0"/>
                        <a:t>発症</a:t>
                      </a:r>
                    </a:p>
                  </a:txBody>
                  <a:tcPr/>
                </a:tc>
                <a:tc>
                  <a:txBody>
                    <a:bodyPr/>
                    <a:lstStyle/>
                    <a:p>
                      <a:pPr algn="ctr"/>
                      <a:r>
                        <a:rPr kumimoji="1" lang="ja-JP" altLang="en-US" dirty="0"/>
                        <a:t>部位</a:t>
                      </a:r>
                    </a:p>
                  </a:txBody>
                  <a:tcPr/>
                </a:tc>
                <a:tc>
                  <a:txBody>
                    <a:bodyPr/>
                    <a:lstStyle/>
                    <a:p>
                      <a:pPr algn="ctr"/>
                      <a:r>
                        <a:rPr kumimoji="1" lang="ja-JP" altLang="en-US" dirty="0"/>
                        <a:t>症状</a:t>
                      </a:r>
                    </a:p>
                  </a:txBody>
                  <a:tcPr/>
                </a:tc>
                <a:extLst>
                  <a:ext uri="{0D108BD9-81ED-4DB2-BD59-A6C34878D82A}">
                    <a16:rowId xmlns:a16="http://schemas.microsoft.com/office/drawing/2014/main" xmlns="" val="10000"/>
                  </a:ext>
                </a:extLst>
              </a:tr>
              <a:tr h="370840">
                <a:tc>
                  <a:txBody>
                    <a:bodyPr/>
                    <a:lstStyle/>
                    <a:p>
                      <a:pPr algn="ctr"/>
                      <a:r>
                        <a:rPr kumimoji="1" lang="ja-JP" altLang="en-US" dirty="0">
                          <a:solidFill>
                            <a:srgbClr val="FF0000"/>
                          </a:solidFill>
                        </a:rPr>
                        <a:t>外傷</a:t>
                      </a:r>
                      <a:endParaRPr kumimoji="1" lang="en-US" altLang="ja-JP" dirty="0">
                        <a:solidFill>
                          <a:srgbClr val="FF0000"/>
                        </a:solidFill>
                      </a:endParaRPr>
                    </a:p>
                  </a:txBody>
                  <a:tcPr/>
                </a:tc>
                <a:tc>
                  <a:txBody>
                    <a:bodyPr/>
                    <a:lstStyle/>
                    <a:p>
                      <a:pPr algn="ctr"/>
                      <a:r>
                        <a:rPr kumimoji="1" lang="ja-JP" altLang="en-US" dirty="0"/>
                        <a:t>１回</a:t>
                      </a:r>
                    </a:p>
                  </a:txBody>
                  <a:tcPr/>
                </a:tc>
                <a:tc>
                  <a:txBody>
                    <a:bodyPr/>
                    <a:lstStyle/>
                    <a:p>
                      <a:pPr algn="ctr"/>
                      <a:r>
                        <a:rPr kumimoji="1" lang="ja-JP" altLang="en-US" dirty="0"/>
                        <a:t>急性</a:t>
                      </a:r>
                    </a:p>
                  </a:txBody>
                  <a:tcPr/>
                </a:tc>
                <a:tc>
                  <a:txBody>
                    <a:bodyPr/>
                    <a:lstStyle/>
                    <a:p>
                      <a:pPr algn="ctr"/>
                      <a:r>
                        <a:rPr kumimoji="1" lang="ja-JP" altLang="en-US" dirty="0"/>
                        <a:t>すべて</a:t>
                      </a:r>
                    </a:p>
                  </a:txBody>
                  <a:tcPr/>
                </a:tc>
                <a:tc>
                  <a:txBody>
                    <a:bodyPr/>
                    <a:lstStyle/>
                    <a:p>
                      <a:pPr algn="ctr"/>
                      <a:r>
                        <a:rPr kumimoji="1" lang="ja-JP" altLang="en-US" dirty="0"/>
                        <a:t>熱感・腫脹</a:t>
                      </a:r>
                      <a:endParaRPr kumimoji="1" lang="en-US" altLang="ja-JP" dirty="0"/>
                    </a:p>
                    <a:p>
                      <a:pPr algn="ctr"/>
                      <a:r>
                        <a:rPr kumimoji="1" lang="ja-JP" altLang="en-US" dirty="0"/>
                        <a:t>発赤・疼痛</a:t>
                      </a:r>
                    </a:p>
                  </a:txBody>
                  <a:tcPr/>
                </a:tc>
                <a:extLst>
                  <a:ext uri="{0D108BD9-81ED-4DB2-BD59-A6C34878D82A}">
                    <a16:rowId xmlns:a16="http://schemas.microsoft.com/office/drawing/2014/main" xmlns="" val="10001"/>
                  </a:ext>
                </a:extLst>
              </a:tr>
              <a:tr h="370840">
                <a:tc>
                  <a:txBody>
                    <a:bodyPr/>
                    <a:lstStyle/>
                    <a:p>
                      <a:pPr algn="ctr"/>
                      <a:r>
                        <a:rPr kumimoji="1" lang="ja-JP" altLang="en-US" dirty="0">
                          <a:solidFill>
                            <a:srgbClr val="0000FF"/>
                          </a:solidFill>
                        </a:rPr>
                        <a:t>障害</a:t>
                      </a:r>
                    </a:p>
                  </a:txBody>
                  <a:tcPr/>
                </a:tc>
                <a:tc>
                  <a:txBody>
                    <a:bodyPr/>
                    <a:lstStyle/>
                    <a:p>
                      <a:pPr algn="ctr"/>
                      <a:r>
                        <a:rPr kumimoji="1" lang="ja-JP" altLang="en-US" dirty="0"/>
                        <a:t>反復</a:t>
                      </a:r>
                    </a:p>
                  </a:txBody>
                  <a:tcPr/>
                </a:tc>
                <a:tc>
                  <a:txBody>
                    <a:bodyPr/>
                    <a:lstStyle/>
                    <a:p>
                      <a:pPr algn="ctr"/>
                      <a:r>
                        <a:rPr kumimoji="1" lang="ja-JP" altLang="en-US" dirty="0"/>
                        <a:t>慢性</a:t>
                      </a:r>
                    </a:p>
                  </a:txBody>
                  <a:tcPr/>
                </a:tc>
                <a:tc>
                  <a:txBody>
                    <a:bodyPr/>
                    <a:lstStyle/>
                    <a:p>
                      <a:pPr algn="ctr"/>
                      <a:r>
                        <a:rPr kumimoji="1" lang="ja-JP" altLang="en-US" dirty="0"/>
                        <a:t>付着部</a:t>
                      </a:r>
                      <a:endParaRPr kumimoji="1" lang="en-US" altLang="ja-JP" dirty="0"/>
                    </a:p>
                    <a:p>
                      <a:pPr algn="ctr"/>
                      <a:r>
                        <a:rPr kumimoji="1" lang="ja-JP" altLang="en-US" dirty="0"/>
                        <a:t>腱・靭帯・骨</a:t>
                      </a:r>
                      <a:endParaRPr kumimoji="1" lang="en-US" altLang="ja-JP" dirty="0"/>
                    </a:p>
                  </a:txBody>
                  <a:tcPr/>
                </a:tc>
                <a:tc>
                  <a:txBody>
                    <a:bodyPr/>
                    <a:lstStyle/>
                    <a:p>
                      <a:pPr algn="ctr"/>
                      <a:r>
                        <a:rPr kumimoji="1" lang="ja-JP" altLang="en-US" dirty="0"/>
                        <a:t>主として運動痛</a:t>
                      </a:r>
                    </a:p>
                  </a:txBody>
                  <a:tcPr/>
                </a:tc>
                <a:extLst>
                  <a:ext uri="{0D108BD9-81ED-4DB2-BD59-A6C34878D82A}">
                    <a16:rowId xmlns:a16="http://schemas.microsoft.com/office/drawing/2014/main" xmlns="" val="10002"/>
                  </a:ext>
                </a:extLst>
              </a:tr>
            </a:tbl>
          </a:graphicData>
        </a:graphic>
      </p:graphicFrame>
      <p:sp>
        <p:nvSpPr>
          <p:cNvPr id="8" name="テキスト ボックス 7"/>
          <p:cNvSpPr txBox="1"/>
          <p:nvPr/>
        </p:nvSpPr>
        <p:spPr>
          <a:xfrm>
            <a:off x="1178257" y="4512351"/>
            <a:ext cx="6157422" cy="1200329"/>
          </a:xfrm>
          <a:prstGeom prst="rect">
            <a:avLst/>
          </a:prstGeom>
          <a:noFill/>
        </p:spPr>
        <p:txBody>
          <a:bodyPr wrap="square" rtlCol="0">
            <a:spAutoFit/>
          </a:bodyPr>
          <a:lstStyle/>
          <a:p>
            <a:r>
              <a:rPr lang="en-US" altLang="ja-JP" dirty="0"/>
              <a:t>ex) </a:t>
            </a:r>
            <a:r>
              <a:rPr lang="ja-JP" altLang="en-US" dirty="0">
                <a:solidFill>
                  <a:srgbClr val="FF0000"/>
                </a:solidFill>
              </a:rPr>
              <a:t>外傷</a:t>
            </a:r>
            <a:r>
              <a:rPr lang="ja-JP" altLang="en-US" dirty="0"/>
              <a:t>・・・捻挫、打撲、肉離れ、骨折、脱臼</a:t>
            </a:r>
            <a:endParaRPr lang="en-US" altLang="ja-JP" dirty="0"/>
          </a:p>
          <a:p>
            <a:endParaRPr lang="en-US" altLang="ja-JP" dirty="0"/>
          </a:p>
          <a:p>
            <a:r>
              <a:rPr kumimoji="1" lang="ja-JP" altLang="ja-JP" dirty="0"/>
              <a:t>　</a:t>
            </a:r>
            <a:r>
              <a:rPr kumimoji="1" lang="ja-JP" altLang="en-US" dirty="0"/>
              <a:t>　</a:t>
            </a:r>
            <a:r>
              <a:rPr kumimoji="1" lang="en-US" altLang="ja-JP" dirty="0"/>
              <a:t> </a:t>
            </a:r>
            <a:r>
              <a:rPr kumimoji="1" lang="ja-JP" altLang="en-US" dirty="0">
                <a:solidFill>
                  <a:srgbClr val="0000FF"/>
                </a:solidFill>
              </a:rPr>
              <a:t>障害</a:t>
            </a:r>
            <a:r>
              <a:rPr kumimoji="1" lang="ja-JP" altLang="en-US" dirty="0"/>
              <a:t>・・・腰痛（筋筋膜性腰痛、腰椎分離症）、野球肩、</a:t>
            </a:r>
            <a:endParaRPr lang="en-US" altLang="ja-JP" dirty="0"/>
          </a:p>
          <a:p>
            <a:r>
              <a:rPr kumimoji="1" lang="en-US" altLang="ja-JP" dirty="0"/>
              <a:t>　</a:t>
            </a:r>
            <a:r>
              <a:rPr kumimoji="1" lang="ja-JP" altLang="en-US" dirty="0"/>
              <a:t>　　　　　　</a:t>
            </a:r>
            <a:r>
              <a:rPr kumimoji="1" lang="en-US" altLang="ja-JP" dirty="0"/>
              <a:t> </a:t>
            </a:r>
            <a:r>
              <a:rPr kumimoji="1" lang="ja-JP" altLang="en-US" dirty="0"/>
              <a:t>テニス肘、疲労骨折、オスグッド病</a:t>
            </a:r>
            <a:r>
              <a:rPr kumimoji="1" lang="en-US" altLang="ja-JP" dirty="0"/>
              <a:t>	</a:t>
            </a:r>
            <a:r>
              <a:rPr kumimoji="1" lang="en-US" altLang="ja-JP" dirty="0" err="1"/>
              <a:t>etc</a:t>
            </a:r>
            <a:endParaRPr kumimoji="1" lang="ja-JP" altLang="en-US" dirty="0"/>
          </a:p>
        </p:txBody>
      </p:sp>
      <p:cxnSp>
        <p:nvCxnSpPr>
          <p:cNvPr id="12" name="直線コネクタ 11"/>
          <p:cNvCxnSpPr/>
          <p:nvPr/>
        </p:nvCxnSpPr>
        <p:spPr>
          <a:xfrm>
            <a:off x="423996" y="2408593"/>
            <a:ext cx="1673808" cy="331040"/>
          </a:xfrm>
          <a:prstGeom prst="line">
            <a:avLst/>
          </a:prstGeom>
        </p:spPr>
        <p:style>
          <a:lnRef idx="2">
            <a:schemeClr val="accent1"/>
          </a:lnRef>
          <a:fillRef idx="0">
            <a:schemeClr val="accent1"/>
          </a:fillRef>
          <a:effectRef idx="1">
            <a:schemeClr val="accent1"/>
          </a:effectRef>
          <a:fontRef idx="minor">
            <a:schemeClr val="tx1"/>
          </a:fontRef>
        </p:style>
      </p:cxnSp>
      <p:grpSp>
        <p:nvGrpSpPr>
          <p:cNvPr id="19" name="図形グループ 18"/>
          <p:cNvGrpSpPr/>
          <p:nvPr/>
        </p:nvGrpSpPr>
        <p:grpSpPr>
          <a:xfrm>
            <a:off x="615434" y="494024"/>
            <a:ext cx="3641534" cy="369332"/>
            <a:chOff x="615434" y="494024"/>
            <a:chExt cx="3641534" cy="369332"/>
          </a:xfrm>
        </p:grpSpPr>
        <p:grpSp>
          <p:nvGrpSpPr>
            <p:cNvPr id="18" name="図形グループ 17"/>
            <p:cNvGrpSpPr/>
            <p:nvPr/>
          </p:nvGrpSpPr>
          <p:grpSpPr>
            <a:xfrm>
              <a:off x="615434" y="494024"/>
              <a:ext cx="3641534" cy="369332"/>
              <a:chOff x="615434" y="494024"/>
              <a:chExt cx="3641534" cy="369332"/>
            </a:xfrm>
          </p:grpSpPr>
          <p:sp>
            <p:nvSpPr>
              <p:cNvPr id="14" name="円/楕円 13"/>
              <p:cNvSpPr/>
              <p:nvPr/>
            </p:nvSpPr>
            <p:spPr>
              <a:xfrm>
                <a:off x="2805491" y="494024"/>
                <a:ext cx="626782" cy="369332"/>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615434" y="494024"/>
                <a:ext cx="3641534" cy="369332"/>
              </a:xfrm>
              <a:prstGeom prst="rect">
                <a:avLst/>
              </a:prstGeom>
              <a:noFill/>
            </p:spPr>
            <p:txBody>
              <a:bodyPr wrap="square" rtlCol="0">
                <a:spAutoFit/>
              </a:bodyPr>
              <a:lstStyle/>
              <a:p>
                <a:r>
                  <a:rPr kumimoji="1" lang="ja-JP" altLang="en-US" dirty="0"/>
                  <a:t>ケガとは</a:t>
                </a:r>
                <a:r>
                  <a:rPr lang="en-US" altLang="ja-JP" dirty="0"/>
                  <a:t> </a:t>
                </a:r>
                <a:r>
                  <a:rPr kumimoji="1" lang="ja-JP" altLang="en-US" dirty="0"/>
                  <a:t>・・・</a:t>
                </a:r>
                <a:r>
                  <a:rPr kumimoji="1" lang="en-US" altLang="ja-JP" dirty="0"/>
                  <a:t> </a:t>
                </a:r>
                <a:r>
                  <a:rPr lang="ja-JP" altLang="en-US" dirty="0"/>
                  <a:t>外傷　</a:t>
                </a:r>
                <a:r>
                  <a:rPr lang="en-US" altLang="ja-JP" dirty="0"/>
                  <a:t>+</a:t>
                </a:r>
                <a:r>
                  <a:rPr lang="ja-JP" altLang="en-US" dirty="0"/>
                  <a:t>　障害</a:t>
                </a:r>
                <a:endParaRPr kumimoji="1" lang="ja-JP" altLang="en-US" dirty="0"/>
              </a:p>
            </p:txBody>
          </p:sp>
        </p:grpSp>
        <p:sp>
          <p:nvSpPr>
            <p:cNvPr id="17" name="円/楕円 16"/>
            <p:cNvSpPr/>
            <p:nvPr/>
          </p:nvSpPr>
          <p:spPr>
            <a:xfrm>
              <a:off x="1934029" y="494024"/>
              <a:ext cx="626782" cy="369332"/>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43" name="図形グループ 42"/>
          <p:cNvGrpSpPr/>
          <p:nvPr/>
        </p:nvGrpSpPr>
        <p:grpSpPr>
          <a:xfrm>
            <a:off x="580977" y="1013666"/>
            <a:ext cx="7732551" cy="1028876"/>
            <a:chOff x="580977" y="1119211"/>
            <a:chExt cx="7732551" cy="1028876"/>
          </a:xfrm>
        </p:grpSpPr>
        <p:sp>
          <p:nvSpPr>
            <p:cNvPr id="10" name="左右矢印 9"/>
            <p:cNvSpPr/>
            <p:nvPr/>
          </p:nvSpPr>
          <p:spPr>
            <a:xfrm>
              <a:off x="3986864" y="1586346"/>
              <a:ext cx="856246" cy="285378"/>
            </a:xfrm>
            <a:prstGeom prst="leftRightArrow">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42" name="図形グループ 41"/>
            <p:cNvGrpSpPr/>
            <p:nvPr/>
          </p:nvGrpSpPr>
          <p:grpSpPr>
            <a:xfrm>
              <a:off x="580977" y="1119212"/>
              <a:ext cx="3380559" cy="1028875"/>
              <a:chOff x="580977" y="1119212"/>
              <a:chExt cx="3380559" cy="1028875"/>
            </a:xfrm>
          </p:grpSpPr>
          <p:sp>
            <p:nvSpPr>
              <p:cNvPr id="3" name="テキスト ボックス 2"/>
              <p:cNvSpPr txBox="1"/>
              <p:nvPr/>
            </p:nvSpPr>
            <p:spPr>
              <a:xfrm>
                <a:off x="580977" y="1119212"/>
                <a:ext cx="3380559" cy="923330"/>
              </a:xfrm>
              <a:prstGeom prst="rect">
                <a:avLst/>
              </a:prstGeom>
              <a:noFill/>
            </p:spPr>
            <p:txBody>
              <a:bodyPr wrap="square" rtlCol="0">
                <a:spAutoFit/>
              </a:bodyPr>
              <a:lstStyle/>
              <a:p>
                <a:r>
                  <a:rPr kumimoji="1" lang="ja-JP" altLang="en-US" dirty="0">
                    <a:solidFill>
                      <a:srgbClr val="FF0000"/>
                    </a:solidFill>
                  </a:rPr>
                  <a:t>外傷</a:t>
                </a:r>
                <a:endParaRPr lang="en-US" altLang="ja-JP" dirty="0">
                  <a:solidFill>
                    <a:srgbClr val="FF0000"/>
                  </a:solidFill>
                </a:endParaRPr>
              </a:p>
              <a:p>
                <a:r>
                  <a:rPr kumimoji="1" lang="ja-JP" altLang="ja-JP" dirty="0"/>
                  <a:t>　</a:t>
                </a:r>
                <a:r>
                  <a:rPr kumimoji="1" lang="ja-JP" altLang="en-US" dirty="0"/>
                  <a:t>転倒や衝突などの１回の外力により組織が損傷する</a:t>
                </a:r>
              </a:p>
            </p:txBody>
          </p:sp>
          <p:grpSp>
            <p:nvGrpSpPr>
              <p:cNvPr id="34" name="図形グループ 33"/>
              <p:cNvGrpSpPr/>
              <p:nvPr/>
            </p:nvGrpSpPr>
            <p:grpSpPr>
              <a:xfrm>
                <a:off x="580977" y="1296957"/>
                <a:ext cx="3321837" cy="851130"/>
                <a:chOff x="580977" y="1296957"/>
                <a:chExt cx="3321837" cy="851130"/>
              </a:xfrm>
            </p:grpSpPr>
            <p:cxnSp>
              <p:nvCxnSpPr>
                <p:cNvPr id="21" name="直線コネクタ 20"/>
                <p:cNvCxnSpPr/>
                <p:nvPr/>
              </p:nvCxnSpPr>
              <p:spPr>
                <a:xfrm>
                  <a:off x="1256582" y="1296957"/>
                  <a:ext cx="2646232" cy="0"/>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26" name="直線コネクタ 25"/>
                <p:cNvCxnSpPr/>
                <p:nvPr/>
              </p:nvCxnSpPr>
              <p:spPr>
                <a:xfrm>
                  <a:off x="3902814" y="1296957"/>
                  <a:ext cx="0" cy="851129"/>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28" name="直線コネクタ 27"/>
                <p:cNvCxnSpPr/>
                <p:nvPr/>
              </p:nvCxnSpPr>
              <p:spPr>
                <a:xfrm flipH="1">
                  <a:off x="580977" y="2148086"/>
                  <a:ext cx="3321837" cy="0"/>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flipH="1" flipV="1">
                  <a:off x="580977" y="1296957"/>
                  <a:ext cx="1" cy="851130"/>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a:off x="580977" y="1306907"/>
                  <a:ext cx="34456" cy="0"/>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grpSp>
        </p:grpSp>
        <p:grpSp>
          <p:nvGrpSpPr>
            <p:cNvPr id="41" name="図形グループ 40"/>
            <p:cNvGrpSpPr/>
            <p:nvPr/>
          </p:nvGrpSpPr>
          <p:grpSpPr>
            <a:xfrm>
              <a:off x="4916483" y="1119211"/>
              <a:ext cx="3397045" cy="1028875"/>
              <a:chOff x="4880879" y="1119212"/>
              <a:chExt cx="3432650" cy="1028874"/>
            </a:xfrm>
          </p:grpSpPr>
          <p:sp>
            <p:nvSpPr>
              <p:cNvPr id="4" name="テキスト ボックス 3"/>
              <p:cNvSpPr txBox="1"/>
              <p:nvPr/>
            </p:nvSpPr>
            <p:spPr>
              <a:xfrm>
                <a:off x="4880879" y="1119212"/>
                <a:ext cx="3432650" cy="923330"/>
              </a:xfrm>
              <a:prstGeom prst="rect">
                <a:avLst/>
              </a:prstGeom>
              <a:noFill/>
            </p:spPr>
            <p:txBody>
              <a:bodyPr wrap="square" rtlCol="0">
                <a:spAutoFit/>
              </a:bodyPr>
              <a:lstStyle/>
              <a:p>
                <a:r>
                  <a:rPr kumimoji="1" lang="en-US" altLang="ja-JP" dirty="0">
                    <a:solidFill>
                      <a:srgbClr val="0000FF"/>
                    </a:solidFill>
                  </a:rPr>
                  <a:t> </a:t>
                </a:r>
                <a:r>
                  <a:rPr kumimoji="1" lang="ja-JP" altLang="en-US" dirty="0">
                    <a:solidFill>
                      <a:srgbClr val="0000FF"/>
                    </a:solidFill>
                  </a:rPr>
                  <a:t>障害</a:t>
                </a:r>
                <a:endParaRPr lang="en-US" altLang="ja-JP" dirty="0">
                  <a:solidFill>
                    <a:srgbClr val="0000FF"/>
                  </a:solidFill>
                </a:endParaRPr>
              </a:p>
              <a:p>
                <a:r>
                  <a:rPr kumimoji="1" lang="ja-JP" altLang="en-US" dirty="0"/>
                  <a:t>　長期間に繰り返される過度の負荷により生ず</a:t>
                </a:r>
                <a:r>
                  <a:rPr lang="ja-JP" altLang="en-US" dirty="0"/>
                  <a:t>る</a:t>
                </a:r>
                <a:r>
                  <a:rPr kumimoji="1" lang="ja-JP" altLang="en-US" dirty="0"/>
                  <a:t>（</a:t>
                </a:r>
                <a:r>
                  <a:rPr kumimoji="1" lang="en-US" altLang="ja-JP" dirty="0"/>
                  <a:t>overuse</a:t>
                </a:r>
                <a:r>
                  <a:rPr kumimoji="1" lang="ja-JP" altLang="en-US" dirty="0"/>
                  <a:t>）</a:t>
                </a:r>
              </a:p>
            </p:txBody>
          </p:sp>
          <p:grpSp>
            <p:nvGrpSpPr>
              <p:cNvPr id="35" name="図形グループ 34"/>
              <p:cNvGrpSpPr/>
              <p:nvPr/>
            </p:nvGrpSpPr>
            <p:grpSpPr>
              <a:xfrm>
                <a:off x="4880879" y="1306907"/>
                <a:ext cx="3432650" cy="841179"/>
                <a:chOff x="580977" y="1296957"/>
                <a:chExt cx="3321837" cy="851130"/>
              </a:xfrm>
            </p:grpSpPr>
            <p:cxnSp>
              <p:nvCxnSpPr>
                <p:cNvPr id="36" name="直線コネクタ 35"/>
                <p:cNvCxnSpPr/>
                <p:nvPr/>
              </p:nvCxnSpPr>
              <p:spPr>
                <a:xfrm>
                  <a:off x="1256582" y="1296957"/>
                  <a:ext cx="2646232" cy="0"/>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37" name="直線コネクタ 36"/>
                <p:cNvCxnSpPr/>
                <p:nvPr/>
              </p:nvCxnSpPr>
              <p:spPr>
                <a:xfrm>
                  <a:off x="3902814" y="1296957"/>
                  <a:ext cx="0" cy="851129"/>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38" name="直線コネクタ 37"/>
                <p:cNvCxnSpPr/>
                <p:nvPr/>
              </p:nvCxnSpPr>
              <p:spPr>
                <a:xfrm flipH="1">
                  <a:off x="580977" y="2148086"/>
                  <a:ext cx="3321837" cy="0"/>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39" name="直線コネクタ 38"/>
                <p:cNvCxnSpPr/>
                <p:nvPr/>
              </p:nvCxnSpPr>
              <p:spPr>
                <a:xfrm flipH="1" flipV="1">
                  <a:off x="580977" y="1296957"/>
                  <a:ext cx="1" cy="851130"/>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40" name="直線コネクタ 39"/>
                <p:cNvCxnSpPr/>
                <p:nvPr/>
              </p:nvCxnSpPr>
              <p:spPr>
                <a:xfrm>
                  <a:off x="580977" y="1306907"/>
                  <a:ext cx="34456" cy="0"/>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grpSp>
        </p:grpSp>
      </p:grpSp>
    </p:spTree>
    <p:extLst>
      <p:ext uri="{BB962C8B-B14F-4D97-AF65-F5344CB8AC3E}">
        <p14:creationId xmlns:p14="http://schemas.microsoft.com/office/powerpoint/2010/main" val="3568250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05962" y="284394"/>
            <a:ext cx="2386888" cy="369332"/>
          </a:xfrm>
          <a:prstGeom prst="rect">
            <a:avLst/>
          </a:prstGeom>
          <a:noFill/>
        </p:spPr>
        <p:txBody>
          <a:bodyPr wrap="square" rtlCol="0">
            <a:spAutoFit/>
          </a:bodyPr>
          <a:lstStyle/>
          <a:p>
            <a:r>
              <a:rPr lang="ja-JP" altLang="en-US" u="sng" dirty="0"/>
              <a:t>ケガの応急処置</a:t>
            </a:r>
            <a:endParaRPr kumimoji="1" lang="ja-JP" altLang="en-US" u="sng" dirty="0"/>
          </a:p>
        </p:txBody>
      </p:sp>
      <p:grpSp>
        <p:nvGrpSpPr>
          <p:cNvPr id="15" name="図形グループ 14"/>
          <p:cNvGrpSpPr/>
          <p:nvPr/>
        </p:nvGrpSpPr>
        <p:grpSpPr>
          <a:xfrm>
            <a:off x="171129" y="657340"/>
            <a:ext cx="2621721" cy="991887"/>
            <a:chOff x="318544" y="681587"/>
            <a:chExt cx="2621721" cy="991887"/>
          </a:xfrm>
        </p:grpSpPr>
        <p:sp>
          <p:nvSpPr>
            <p:cNvPr id="14" name="爆発 2 13"/>
            <p:cNvSpPr/>
            <p:nvPr/>
          </p:nvSpPr>
          <p:spPr>
            <a:xfrm>
              <a:off x="318544" y="681587"/>
              <a:ext cx="2621721" cy="991887"/>
            </a:xfrm>
            <a:prstGeom prst="irregularSeal2">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rot="20734540">
              <a:off x="737076" y="994717"/>
              <a:ext cx="1893720" cy="369332"/>
            </a:xfrm>
            <a:prstGeom prst="rect">
              <a:avLst/>
            </a:prstGeom>
            <a:noFill/>
          </p:spPr>
          <p:txBody>
            <a:bodyPr wrap="square" rtlCol="0">
              <a:spAutoFit/>
            </a:bodyPr>
            <a:lstStyle/>
            <a:p>
              <a:r>
                <a:rPr lang="ja-JP" altLang="en-US" dirty="0"/>
                <a:t>外傷・障害発生</a:t>
              </a:r>
              <a:endParaRPr kumimoji="1" lang="ja-JP" altLang="en-US" dirty="0"/>
            </a:p>
          </p:txBody>
        </p:sp>
      </p:grpSp>
      <p:grpSp>
        <p:nvGrpSpPr>
          <p:cNvPr id="82" name="図形グループ 81"/>
          <p:cNvGrpSpPr/>
          <p:nvPr/>
        </p:nvGrpSpPr>
        <p:grpSpPr>
          <a:xfrm>
            <a:off x="96387" y="1569845"/>
            <a:ext cx="8941301" cy="4611602"/>
            <a:chOff x="96387" y="1569845"/>
            <a:chExt cx="8941301" cy="4611602"/>
          </a:xfrm>
        </p:grpSpPr>
        <p:grpSp>
          <p:nvGrpSpPr>
            <p:cNvPr id="31" name="図形グループ 30"/>
            <p:cNvGrpSpPr/>
            <p:nvPr/>
          </p:nvGrpSpPr>
          <p:grpSpPr>
            <a:xfrm>
              <a:off x="7053252" y="5023698"/>
              <a:ext cx="1984436" cy="971951"/>
              <a:chOff x="6350197" y="1976507"/>
              <a:chExt cx="1984436" cy="971951"/>
            </a:xfrm>
          </p:grpSpPr>
          <p:sp>
            <p:nvSpPr>
              <p:cNvPr id="10" name="テキスト ボックス 9"/>
              <p:cNvSpPr txBox="1"/>
              <p:nvPr/>
            </p:nvSpPr>
            <p:spPr>
              <a:xfrm>
                <a:off x="6463593" y="2211344"/>
                <a:ext cx="1746304" cy="646331"/>
              </a:xfrm>
              <a:prstGeom prst="rect">
                <a:avLst/>
              </a:prstGeom>
              <a:noFill/>
            </p:spPr>
            <p:txBody>
              <a:bodyPr wrap="square" rtlCol="0">
                <a:spAutoFit/>
              </a:bodyPr>
              <a:lstStyle/>
              <a:p>
                <a:pPr algn="ctr"/>
                <a:r>
                  <a:rPr kumimoji="1" lang="ja-JP" altLang="en-US" dirty="0"/>
                  <a:t>医療機関への引き継ぎ</a:t>
                </a:r>
              </a:p>
            </p:txBody>
          </p:sp>
          <p:sp>
            <p:nvSpPr>
              <p:cNvPr id="30" name="円/楕円 29"/>
              <p:cNvSpPr/>
              <p:nvPr/>
            </p:nvSpPr>
            <p:spPr>
              <a:xfrm>
                <a:off x="6350197" y="1976507"/>
                <a:ext cx="1984436" cy="971951"/>
              </a:xfrm>
              <a:prstGeom prst="ellipse">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81" name="図形グループ 80"/>
            <p:cNvGrpSpPr/>
            <p:nvPr/>
          </p:nvGrpSpPr>
          <p:grpSpPr>
            <a:xfrm>
              <a:off x="96387" y="1569845"/>
              <a:ext cx="7949083" cy="4611602"/>
              <a:chOff x="96387" y="1569845"/>
              <a:chExt cx="7949083" cy="4611602"/>
            </a:xfrm>
          </p:grpSpPr>
          <p:sp>
            <p:nvSpPr>
              <p:cNvPr id="58" name="右大かっこ 57"/>
              <p:cNvSpPr/>
              <p:nvPr/>
            </p:nvSpPr>
            <p:spPr>
              <a:xfrm>
                <a:off x="6649843" y="1569845"/>
                <a:ext cx="799993" cy="2641168"/>
              </a:xfrm>
              <a:prstGeom prst="rightBracket">
                <a:avLst/>
              </a:pr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nvGrpSpPr>
              <p:cNvPr id="66" name="図形グループ 65"/>
              <p:cNvGrpSpPr/>
              <p:nvPr/>
            </p:nvGrpSpPr>
            <p:grpSpPr>
              <a:xfrm>
                <a:off x="7449836" y="2776803"/>
                <a:ext cx="595634" cy="2246895"/>
                <a:chOff x="7449836" y="2776803"/>
                <a:chExt cx="595634" cy="2246895"/>
              </a:xfrm>
            </p:grpSpPr>
            <p:cxnSp>
              <p:nvCxnSpPr>
                <p:cNvPr id="62" name="直線矢印コネクタ 61"/>
                <p:cNvCxnSpPr>
                  <a:endCxn id="30" idx="0"/>
                </p:cNvCxnSpPr>
                <p:nvPr/>
              </p:nvCxnSpPr>
              <p:spPr>
                <a:xfrm>
                  <a:off x="8045470" y="2776803"/>
                  <a:ext cx="0" cy="2246895"/>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65" name="直線コネクタ 64"/>
                <p:cNvCxnSpPr/>
                <p:nvPr/>
              </p:nvCxnSpPr>
              <p:spPr>
                <a:xfrm flipH="1">
                  <a:off x="7449836" y="2776803"/>
                  <a:ext cx="595634"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80" name="図形グループ 79"/>
              <p:cNvGrpSpPr/>
              <p:nvPr/>
            </p:nvGrpSpPr>
            <p:grpSpPr>
              <a:xfrm>
                <a:off x="96387" y="1569845"/>
                <a:ext cx="7557868" cy="4611602"/>
                <a:chOff x="96387" y="1569845"/>
                <a:chExt cx="7557868" cy="4611602"/>
              </a:xfrm>
            </p:grpSpPr>
            <p:cxnSp>
              <p:nvCxnSpPr>
                <p:cNvPr id="60" name="直線矢印コネクタ 59"/>
                <p:cNvCxnSpPr>
                  <a:endCxn id="30" idx="2"/>
                </p:cNvCxnSpPr>
                <p:nvPr/>
              </p:nvCxnSpPr>
              <p:spPr>
                <a:xfrm flipV="1">
                  <a:off x="2585437" y="5509674"/>
                  <a:ext cx="4467815" cy="13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nvGrpSpPr>
                <p:cNvPr id="79" name="図形グループ 78"/>
                <p:cNvGrpSpPr/>
                <p:nvPr/>
              </p:nvGrpSpPr>
              <p:grpSpPr>
                <a:xfrm>
                  <a:off x="96387" y="1569845"/>
                  <a:ext cx="7557868" cy="4611602"/>
                  <a:chOff x="96387" y="1569845"/>
                  <a:chExt cx="7557868" cy="4611602"/>
                </a:xfrm>
              </p:grpSpPr>
              <p:grpSp>
                <p:nvGrpSpPr>
                  <p:cNvPr id="78" name="図形グループ 77"/>
                  <p:cNvGrpSpPr/>
                  <p:nvPr/>
                </p:nvGrpSpPr>
                <p:grpSpPr>
                  <a:xfrm>
                    <a:off x="96387" y="1569845"/>
                    <a:ext cx="7557868" cy="4610470"/>
                    <a:chOff x="96387" y="1569845"/>
                    <a:chExt cx="7557868" cy="4610470"/>
                  </a:xfrm>
                </p:grpSpPr>
                <p:grpSp>
                  <p:nvGrpSpPr>
                    <p:cNvPr id="53" name="図形グループ 52"/>
                    <p:cNvGrpSpPr/>
                    <p:nvPr/>
                  </p:nvGrpSpPr>
                  <p:grpSpPr>
                    <a:xfrm>
                      <a:off x="96387" y="1780415"/>
                      <a:ext cx="7557868" cy="4399900"/>
                      <a:chOff x="96387" y="1780415"/>
                      <a:chExt cx="7557868" cy="4399900"/>
                    </a:xfrm>
                  </p:grpSpPr>
                  <p:grpSp>
                    <p:nvGrpSpPr>
                      <p:cNvPr id="43" name="図形グループ 42"/>
                      <p:cNvGrpSpPr/>
                      <p:nvPr/>
                    </p:nvGrpSpPr>
                    <p:grpSpPr>
                      <a:xfrm>
                        <a:off x="96387" y="1780415"/>
                        <a:ext cx="7557868" cy="4399900"/>
                        <a:chOff x="96387" y="1780415"/>
                        <a:chExt cx="7557868" cy="4399900"/>
                      </a:xfrm>
                    </p:grpSpPr>
                    <p:sp>
                      <p:nvSpPr>
                        <p:cNvPr id="13" name="テキスト ボックス 12"/>
                        <p:cNvSpPr txBox="1"/>
                        <p:nvPr/>
                      </p:nvSpPr>
                      <p:spPr>
                        <a:xfrm>
                          <a:off x="96387" y="5325008"/>
                          <a:ext cx="1598888" cy="369332"/>
                        </a:xfrm>
                        <a:prstGeom prst="rect">
                          <a:avLst/>
                        </a:prstGeom>
                        <a:noFill/>
                      </p:spPr>
                      <p:txBody>
                        <a:bodyPr wrap="square" rtlCol="0">
                          <a:spAutoFit/>
                        </a:bodyPr>
                        <a:lstStyle/>
                        <a:p>
                          <a:r>
                            <a:rPr kumimoji="1" lang="ja-JP" altLang="en-US" dirty="0"/>
                            <a:t>内科的疾患</a:t>
                          </a:r>
                        </a:p>
                      </p:txBody>
                    </p:sp>
                    <p:grpSp>
                      <p:nvGrpSpPr>
                        <p:cNvPr id="42" name="図形グループ 41"/>
                        <p:cNvGrpSpPr/>
                        <p:nvPr/>
                      </p:nvGrpSpPr>
                      <p:grpSpPr>
                        <a:xfrm>
                          <a:off x="1757642" y="1780415"/>
                          <a:ext cx="5896613" cy="4399900"/>
                          <a:chOff x="1757642" y="1780415"/>
                          <a:chExt cx="5896613" cy="4399900"/>
                        </a:xfrm>
                      </p:grpSpPr>
                      <p:grpSp>
                        <p:nvGrpSpPr>
                          <p:cNvPr id="40" name="図形グループ 39"/>
                          <p:cNvGrpSpPr/>
                          <p:nvPr/>
                        </p:nvGrpSpPr>
                        <p:grpSpPr>
                          <a:xfrm>
                            <a:off x="1757642" y="1780415"/>
                            <a:ext cx="5896613" cy="4399900"/>
                            <a:chOff x="1757642" y="1780415"/>
                            <a:chExt cx="5896613" cy="4399900"/>
                          </a:xfrm>
                        </p:grpSpPr>
                        <p:grpSp>
                          <p:nvGrpSpPr>
                            <p:cNvPr id="38" name="図形グループ 37"/>
                            <p:cNvGrpSpPr/>
                            <p:nvPr/>
                          </p:nvGrpSpPr>
                          <p:grpSpPr>
                            <a:xfrm>
                              <a:off x="1757642" y="1780415"/>
                              <a:ext cx="5896613" cy="4399900"/>
                              <a:chOff x="1757642" y="1780415"/>
                              <a:chExt cx="5896613" cy="4399900"/>
                            </a:xfrm>
                          </p:grpSpPr>
                          <p:grpSp>
                            <p:nvGrpSpPr>
                              <p:cNvPr id="34" name="図形グループ 33"/>
                              <p:cNvGrpSpPr/>
                              <p:nvPr/>
                            </p:nvGrpSpPr>
                            <p:grpSpPr>
                              <a:xfrm>
                                <a:off x="1757642" y="1780415"/>
                                <a:ext cx="5896613" cy="4399900"/>
                                <a:chOff x="1757642" y="1780415"/>
                                <a:chExt cx="5896613" cy="4399900"/>
                              </a:xfrm>
                            </p:grpSpPr>
                            <p:grpSp>
                              <p:nvGrpSpPr>
                                <p:cNvPr id="29" name="図形グループ 28"/>
                                <p:cNvGrpSpPr/>
                                <p:nvPr/>
                              </p:nvGrpSpPr>
                              <p:grpSpPr>
                                <a:xfrm>
                                  <a:off x="1757642" y="1780415"/>
                                  <a:ext cx="5896613" cy="4399900"/>
                                  <a:chOff x="2494718" y="1780415"/>
                                  <a:chExt cx="5896613" cy="4399900"/>
                                </a:xfrm>
                              </p:grpSpPr>
                              <p:sp>
                                <p:nvSpPr>
                                  <p:cNvPr id="6" name="テキスト ボックス 5"/>
                                  <p:cNvSpPr txBox="1"/>
                                  <p:nvPr/>
                                </p:nvSpPr>
                                <p:spPr>
                                  <a:xfrm>
                                    <a:off x="2499535" y="2776803"/>
                                    <a:ext cx="3333853" cy="369332"/>
                                  </a:xfrm>
                                  <a:prstGeom prst="rect">
                                    <a:avLst/>
                                  </a:prstGeom>
                                  <a:noFill/>
                                </p:spPr>
                                <p:txBody>
                                  <a:bodyPr wrap="square" rtlCol="0">
                                    <a:spAutoFit/>
                                  </a:bodyPr>
                                  <a:lstStyle/>
                                  <a:p>
                                    <a:r>
                                      <a:rPr kumimoji="1" lang="ja-JP" altLang="en-US" dirty="0"/>
                                      <a:t>脳震とう　　　　ガイドライン</a:t>
                                    </a:r>
                                  </a:p>
                                </p:txBody>
                              </p:sp>
                              <p:sp>
                                <p:nvSpPr>
                                  <p:cNvPr id="7" name="テキスト ボックス 6"/>
                                  <p:cNvSpPr txBox="1"/>
                                  <p:nvPr/>
                                </p:nvSpPr>
                                <p:spPr>
                                  <a:xfrm>
                                    <a:off x="2494718" y="3311345"/>
                                    <a:ext cx="5896613" cy="369332"/>
                                  </a:xfrm>
                                  <a:prstGeom prst="rect">
                                    <a:avLst/>
                                  </a:prstGeom>
                                  <a:noFill/>
                                </p:spPr>
                                <p:txBody>
                                  <a:bodyPr wrap="square" rtlCol="0">
                                    <a:spAutoFit/>
                                  </a:bodyPr>
                                  <a:lstStyle/>
                                  <a:p>
                                    <a:r>
                                      <a:rPr lang="ja-JP" altLang="en-US" dirty="0"/>
                                      <a:t>骨折、脱臼、頭頚部外傷　　　　固定・・・三角巾、シーネ</a:t>
                                    </a:r>
                                    <a:endParaRPr kumimoji="1" lang="ja-JP" altLang="en-US" dirty="0"/>
                                  </a:p>
                                </p:txBody>
                              </p:sp>
                              <p:sp>
                                <p:nvSpPr>
                                  <p:cNvPr id="8" name="テキスト ボックス 7"/>
                                  <p:cNvSpPr txBox="1"/>
                                  <p:nvPr/>
                                </p:nvSpPr>
                                <p:spPr>
                                  <a:xfrm>
                                    <a:off x="2494718" y="4211013"/>
                                    <a:ext cx="3061702" cy="369332"/>
                                  </a:xfrm>
                                  <a:prstGeom prst="rect">
                                    <a:avLst/>
                                  </a:prstGeom>
                                  <a:noFill/>
                                </p:spPr>
                                <p:txBody>
                                  <a:bodyPr wrap="square" rtlCol="0">
                                    <a:spAutoFit/>
                                  </a:bodyPr>
                                  <a:lstStyle/>
                                  <a:p>
                                    <a:r>
                                      <a:rPr kumimoji="1" lang="ja-JP" altLang="en-US" dirty="0"/>
                                      <a:t>捻挫・挫傷　　　　</a:t>
                                    </a:r>
                                    <a:r>
                                      <a:rPr kumimoji="1" lang="en-US" altLang="ja-JP" dirty="0"/>
                                      <a:t>RICE</a:t>
                                    </a:r>
                                    <a:r>
                                      <a:rPr kumimoji="1" lang="ja-JP" altLang="en-US" dirty="0"/>
                                      <a:t>処置</a:t>
                                    </a:r>
                                  </a:p>
                                </p:txBody>
                              </p:sp>
                              <p:sp>
                                <p:nvSpPr>
                                  <p:cNvPr id="9" name="テキスト ボックス 8"/>
                                  <p:cNvSpPr txBox="1"/>
                                  <p:nvPr/>
                                </p:nvSpPr>
                                <p:spPr>
                                  <a:xfrm>
                                    <a:off x="2499535" y="4669340"/>
                                    <a:ext cx="4887384" cy="369332"/>
                                  </a:xfrm>
                                  <a:prstGeom prst="rect">
                                    <a:avLst/>
                                  </a:prstGeom>
                                  <a:noFill/>
                                </p:spPr>
                                <p:txBody>
                                  <a:bodyPr wrap="square" rtlCol="0">
                                    <a:spAutoFit/>
                                  </a:bodyPr>
                                  <a:lstStyle/>
                                  <a:p>
                                    <a:r>
                                      <a:rPr kumimoji="1" lang="ja-JP" altLang="en-US" dirty="0"/>
                                      <a:t>創傷（擦り傷、刺し傷）　　　　感染予防　　</a:t>
                                    </a:r>
                                  </a:p>
                                </p:txBody>
                              </p:sp>
                              <p:sp>
                                <p:nvSpPr>
                                  <p:cNvPr id="11" name="テキスト ボックス 10"/>
                                  <p:cNvSpPr txBox="1"/>
                                  <p:nvPr/>
                                </p:nvSpPr>
                                <p:spPr>
                                  <a:xfrm>
                                    <a:off x="2494719" y="5325008"/>
                                    <a:ext cx="2366685" cy="369332"/>
                                  </a:xfrm>
                                  <a:prstGeom prst="rect">
                                    <a:avLst/>
                                  </a:prstGeom>
                                  <a:noFill/>
                                </p:spPr>
                                <p:txBody>
                                  <a:bodyPr wrap="square" rtlCol="0">
                                    <a:spAutoFit/>
                                  </a:bodyPr>
                                  <a:lstStyle/>
                                  <a:p>
                                    <a:r>
                                      <a:rPr kumimoji="1" lang="ja-JP" altLang="en-US" dirty="0"/>
                                      <a:t>熱中症</a:t>
                                    </a:r>
                                  </a:p>
                                </p:txBody>
                              </p:sp>
                              <p:sp>
                                <p:nvSpPr>
                                  <p:cNvPr id="12" name="テキスト ボックス 11"/>
                                  <p:cNvSpPr txBox="1"/>
                                  <p:nvPr/>
                                </p:nvSpPr>
                                <p:spPr>
                                  <a:xfrm>
                                    <a:off x="2494718" y="5810983"/>
                                    <a:ext cx="2279268" cy="369332"/>
                                  </a:xfrm>
                                  <a:prstGeom prst="rect">
                                    <a:avLst/>
                                  </a:prstGeom>
                                  <a:noFill/>
                                </p:spPr>
                                <p:txBody>
                                  <a:bodyPr wrap="square" rtlCol="0">
                                    <a:spAutoFit/>
                                  </a:bodyPr>
                                  <a:lstStyle/>
                                  <a:p>
                                    <a:r>
                                      <a:rPr kumimoji="1" lang="ja-JP" altLang="en-US" dirty="0"/>
                                      <a:t>過換気症候群</a:t>
                                    </a:r>
                                  </a:p>
                                </p:txBody>
                              </p:sp>
                              <p:grpSp>
                                <p:nvGrpSpPr>
                                  <p:cNvPr id="28" name="図形グループ 27"/>
                                  <p:cNvGrpSpPr/>
                                  <p:nvPr/>
                                </p:nvGrpSpPr>
                                <p:grpSpPr>
                                  <a:xfrm>
                                    <a:off x="2494719" y="1780415"/>
                                    <a:ext cx="3685383" cy="923330"/>
                                    <a:chOff x="2494719" y="1780415"/>
                                    <a:chExt cx="3685383" cy="923330"/>
                                  </a:xfrm>
                                </p:grpSpPr>
                                <p:sp>
                                  <p:nvSpPr>
                                    <p:cNvPr id="4" name="テキスト ボックス 3"/>
                                    <p:cNvSpPr txBox="1"/>
                                    <p:nvPr/>
                                  </p:nvSpPr>
                                  <p:spPr>
                                    <a:xfrm>
                                      <a:off x="2494719" y="1780415"/>
                                      <a:ext cx="3685383" cy="923330"/>
                                    </a:xfrm>
                                    <a:prstGeom prst="rect">
                                      <a:avLst/>
                                    </a:prstGeom>
                                    <a:noFill/>
                                  </p:spPr>
                                  <p:txBody>
                                    <a:bodyPr wrap="square" rtlCol="0">
                                      <a:spAutoFit/>
                                    </a:bodyPr>
                                    <a:lstStyle/>
                                    <a:p>
                                      <a:r>
                                        <a:rPr kumimoji="1" lang="ja-JP" altLang="en-US" dirty="0"/>
                                        <a:t>　　　　　　　心肺蘇生</a:t>
                                      </a:r>
                                      <a:endParaRPr kumimoji="1" lang="en-US" altLang="ja-JP" dirty="0"/>
                                    </a:p>
                                    <a:p>
                                      <a:r>
                                        <a:rPr lang="en-US" altLang="ja-JP" dirty="0"/>
                                        <a:t>BLS</a:t>
                                      </a:r>
                                      <a:r>
                                        <a:rPr lang="ja-JP" altLang="en-US" dirty="0"/>
                                        <a:t>　　　　　</a:t>
                                      </a:r>
                                      <a:r>
                                        <a:rPr lang="en-US" altLang="ja-JP" dirty="0"/>
                                        <a:t>AED</a:t>
                                      </a:r>
                                      <a:r>
                                        <a:rPr lang="ja-JP" altLang="en-US" dirty="0"/>
                                        <a:t>を用いた除細動</a:t>
                                      </a:r>
                                      <a:endParaRPr lang="en-US" altLang="ja-JP" dirty="0"/>
                                    </a:p>
                                    <a:p>
                                      <a:r>
                                        <a:rPr kumimoji="1" lang="ja-JP" altLang="ja-JP" dirty="0"/>
                                        <a:t>　</a:t>
                                      </a:r>
                                      <a:r>
                                        <a:rPr kumimoji="1" lang="ja-JP" altLang="en-US" dirty="0"/>
                                        <a:t>　　　　　　気道異物除去</a:t>
                                      </a:r>
                                    </a:p>
                                  </p:txBody>
                                </p:sp>
                                <p:grpSp>
                                  <p:nvGrpSpPr>
                                    <p:cNvPr id="27" name="図形グループ 26"/>
                                    <p:cNvGrpSpPr/>
                                    <p:nvPr/>
                                  </p:nvGrpSpPr>
                                  <p:grpSpPr>
                                    <a:xfrm>
                                      <a:off x="3016343" y="1976507"/>
                                      <a:ext cx="521623" cy="563703"/>
                                      <a:chOff x="2970985" y="1976507"/>
                                      <a:chExt cx="521623" cy="563703"/>
                                    </a:xfrm>
                                  </p:grpSpPr>
                                  <p:cxnSp>
                                    <p:nvCxnSpPr>
                                      <p:cNvPr id="17" name="直線コネクタ 16"/>
                                      <p:cNvCxnSpPr/>
                                      <p:nvPr/>
                                    </p:nvCxnSpPr>
                                    <p:spPr>
                                      <a:xfrm>
                                        <a:off x="2970985" y="2250586"/>
                                        <a:ext cx="52162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3277155" y="1976507"/>
                                        <a:ext cx="0" cy="56370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a:off x="3277155" y="1976507"/>
                                        <a:ext cx="215453"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2" name="直線コネクタ 21"/>
                                      <p:cNvCxnSpPr/>
                                      <p:nvPr/>
                                    </p:nvCxnSpPr>
                                    <p:spPr>
                                      <a:xfrm>
                                        <a:off x="3277155" y="2540210"/>
                                        <a:ext cx="215453"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grpSp>
                            <p:cxnSp>
                              <p:nvCxnSpPr>
                                <p:cNvPr id="33" name="直線コネクタ 32"/>
                                <p:cNvCxnSpPr/>
                                <p:nvPr/>
                              </p:nvCxnSpPr>
                              <p:spPr>
                                <a:xfrm>
                                  <a:off x="2676154" y="2971138"/>
                                  <a:ext cx="498944"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cxnSp>
                            <p:nvCxnSpPr>
                              <p:cNvPr id="37" name="直線コネクタ 36"/>
                              <p:cNvCxnSpPr/>
                              <p:nvPr/>
                            </p:nvCxnSpPr>
                            <p:spPr>
                              <a:xfrm>
                                <a:off x="4257349" y="3531786"/>
                                <a:ext cx="498944"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cxnSp>
                          <p:nvCxnSpPr>
                            <p:cNvPr id="39" name="直線コネクタ 38"/>
                            <p:cNvCxnSpPr/>
                            <p:nvPr/>
                          </p:nvCxnSpPr>
                          <p:spPr>
                            <a:xfrm>
                              <a:off x="2930441" y="4399100"/>
                              <a:ext cx="498944"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cxnSp>
                        <p:nvCxnSpPr>
                          <p:cNvPr id="41" name="直線コネクタ 40"/>
                          <p:cNvCxnSpPr/>
                          <p:nvPr/>
                        </p:nvCxnSpPr>
                        <p:spPr>
                          <a:xfrm>
                            <a:off x="4007877" y="4890171"/>
                            <a:ext cx="498944"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sp>
                    <p:nvSpPr>
                      <p:cNvPr id="44" name="テキスト ボックス 43"/>
                      <p:cNvSpPr txBox="1"/>
                      <p:nvPr/>
                    </p:nvSpPr>
                    <p:spPr>
                      <a:xfrm>
                        <a:off x="5545081" y="3680677"/>
                        <a:ext cx="1689606" cy="369332"/>
                      </a:xfrm>
                      <a:prstGeom prst="rect">
                        <a:avLst/>
                      </a:prstGeom>
                      <a:noFill/>
                    </p:spPr>
                    <p:txBody>
                      <a:bodyPr wrap="square" rtlCol="0">
                        <a:spAutoFit/>
                      </a:bodyPr>
                      <a:lstStyle/>
                      <a:p>
                        <a:r>
                          <a:rPr kumimoji="1" lang="ja-JP" altLang="en-US" dirty="0"/>
                          <a:t>頸椎カラー</a:t>
                        </a:r>
                      </a:p>
                    </p:txBody>
                  </p:sp>
                </p:grpSp>
                <p:grpSp>
                  <p:nvGrpSpPr>
                    <p:cNvPr id="75" name="図形グループ 74"/>
                    <p:cNvGrpSpPr/>
                    <p:nvPr/>
                  </p:nvGrpSpPr>
                  <p:grpSpPr>
                    <a:xfrm>
                      <a:off x="1319275" y="1569845"/>
                      <a:ext cx="443184" cy="3320326"/>
                      <a:chOff x="1319275" y="1569845"/>
                      <a:chExt cx="443184" cy="3320326"/>
                    </a:xfrm>
                  </p:grpSpPr>
                  <p:cxnSp>
                    <p:nvCxnSpPr>
                      <p:cNvPr id="68" name="直線コネクタ 67"/>
                      <p:cNvCxnSpPr/>
                      <p:nvPr/>
                    </p:nvCxnSpPr>
                    <p:spPr>
                      <a:xfrm>
                        <a:off x="1319276" y="1569845"/>
                        <a:ext cx="12330" cy="332032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0" name="直線コネクタ 69"/>
                      <p:cNvCxnSpPr>
                        <a:stCxn id="4" idx="1"/>
                      </p:cNvCxnSpPr>
                      <p:nvPr/>
                    </p:nvCxnSpPr>
                    <p:spPr>
                      <a:xfrm flipH="1">
                        <a:off x="1319276" y="2242080"/>
                        <a:ext cx="438367" cy="850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1" name="直線コネクタ 70"/>
                      <p:cNvCxnSpPr/>
                      <p:nvPr/>
                    </p:nvCxnSpPr>
                    <p:spPr>
                      <a:xfrm flipH="1">
                        <a:off x="1319275" y="2971138"/>
                        <a:ext cx="438367" cy="850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2" name="直線コネクタ 71"/>
                      <p:cNvCxnSpPr/>
                      <p:nvPr/>
                    </p:nvCxnSpPr>
                    <p:spPr>
                      <a:xfrm flipH="1">
                        <a:off x="1324092" y="3518290"/>
                        <a:ext cx="438367" cy="850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3" name="直線コネクタ 72"/>
                      <p:cNvCxnSpPr/>
                      <p:nvPr/>
                    </p:nvCxnSpPr>
                    <p:spPr>
                      <a:xfrm flipH="1">
                        <a:off x="1319275" y="4394847"/>
                        <a:ext cx="438367" cy="850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4" name="直線コネクタ 73"/>
                      <p:cNvCxnSpPr/>
                      <p:nvPr/>
                    </p:nvCxnSpPr>
                    <p:spPr>
                      <a:xfrm flipH="1">
                        <a:off x="1319275" y="4880498"/>
                        <a:ext cx="438367" cy="850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sp>
                <p:nvSpPr>
                  <p:cNvPr id="76" name="大かっこ 75"/>
                  <p:cNvSpPr/>
                  <p:nvPr/>
                </p:nvSpPr>
                <p:spPr>
                  <a:xfrm>
                    <a:off x="96387" y="5358487"/>
                    <a:ext cx="3281946" cy="822960"/>
                  </a:xfrm>
                  <a:prstGeom prst="bracketPair">
                    <a:avLst/>
                  </a:prstGeom>
                  <a:ln>
                    <a:solidFill>
                      <a:srgbClr val="000000"/>
                    </a:solidFill>
                  </a:ln>
                </p:spPr>
                <p:style>
                  <a:lnRef idx="2">
                    <a:schemeClr val="accent1"/>
                  </a:lnRef>
                  <a:fillRef idx="0">
                    <a:schemeClr val="accent1"/>
                  </a:fillRef>
                  <a:effectRef idx="1">
                    <a:schemeClr val="accent1"/>
                  </a:effectRef>
                  <a:fontRef idx="minor">
                    <a:schemeClr val="tx1"/>
                  </a:fontRef>
                </p:style>
                <p:txBody>
                  <a:bodyPr/>
                  <a:lstStyle/>
                  <a:p>
                    <a:endParaRPr lang="ja-JP" altLang="en-US"/>
                  </a:p>
                </p:txBody>
              </p:sp>
            </p:grpSp>
          </p:grpSp>
        </p:grpSp>
      </p:grpSp>
      <p:sp>
        <p:nvSpPr>
          <p:cNvPr id="83" name="テキスト ボックス 82"/>
          <p:cNvSpPr txBox="1"/>
          <p:nvPr/>
        </p:nvSpPr>
        <p:spPr>
          <a:xfrm>
            <a:off x="4404368" y="5222172"/>
            <a:ext cx="1383888" cy="307777"/>
          </a:xfrm>
          <a:prstGeom prst="rect">
            <a:avLst/>
          </a:prstGeom>
          <a:noFill/>
        </p:spPr>
        <p:txBody>
          <a:bodyPr wrap="square" rtlCol="0">
            <a:spAutoFit/>
          </a:bodyPr>
          <a:lstStyle/>
          <a:p>
            <a:r>
              <a:rPr kumimoji="1" lang="ja-JP" altLang="en-US" sz="1400" dirty="0"/>
              <a:t>（意識障害あり）</a:t>
            </a:r>
          </a:p>
        </p:txBody>
      </p:sp>
      <p:grpSp>
        <p:nvGrpSpPr>
          <p:cNvPr id="86" name="図形グループ 85"/>
          <p:cNvGrpSpPr/>
          <p:nvPr/>
        </p:nvGrpSpPr>
        <p:grpSpPr>
          <a:xfrm>
            <a:off x="3703634" y="5689995"/>
            <a:ext cx="3049092" cy="768794"/>
            <a:chOff x="4109843" y="284394"/>
            <a:chExt cx="2861969" cy="768794"/>
          </a:xfrm>
        </p:grpSpPr>
        <p:sp>
          <p:nvSpPr>
            <p:cNvPr id="85" name="四角形吹き出し 84"/>
            <p:cNvSpPr/>
            <p:nvPr/>
          </p:nvSpPr>
          <p:spPr>
            <a:xfrm rot="10800000">
              <a:off x="4109843" y="284394"/>
              <a:ext cx="2812230" cy="768794"/>
            </a:xfrm>
            <a:prstGeom prst="wedgeRectCallout">
              <a:avLst>
                <a:gd name="adj1" fmla="val -68007"/>
                <a:gd name="adj2" fmla="val 44939"/>
              </a:avLst>
            </a:prstGeom>
            <a:noFill/>
            <a:ln w="28575" cmpd="sng">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4142473" y="380979"/>
              <a:ext cx="2829339" cy="646331"/>
            </a:xfrm>
            <a:prstGeom prst="rect">
              <a:avLst/>
            </a:prstGeom>
            <a:noFill/>
          </p:spPr>
          <p:txBody>
            <a:bodyPr wrap="square" rtlCol="0">
              <a:spAutoFit/>
            </a:bodyPr>
            <a:lstStyle/>
            <a:p>
              <a:r>
                <a:rPr kumimoji="1" lang="ja-JP" altLang="en-US" u="sng" dirty="0"/>
                <a:t>最寄りの緊急受け入れ病院をあらかじめ調べておく</a:t>
              </a:r>
            </a:p>
          </p:txBody>
        </p:sp>
      </p:grpSp>
    </p:spTree>
    <p:extLst>
      <p:ext uri="{BB962C8B-B14F-4D97-AF65-F5344CB8AC3E}">
        <p14:creationId xmlns:p14="http://schemas.microsoft.com/office/powerpoint/2010/main" val="396661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28800" y="458985"/>
            <a:ext cx="2050275" cy="369332"/>
          </a:xfrm>
          <a:prstGeom prst="rect">
            <a:avLst/>
          </a:prstGeom>
          <a:noFill/>
        </p:spPr>
        <p:txBody>
          <a:bodyPr wrap="square" rtlCol="0">
            <a:spAutoFit/>
          </a:bodyPr>
          <a:lstStyle/>
          <a:p>
            <a:r>
              <a:rPr kumimoji="1" lang="en-US" altLang="ja-JP" u="sng" dirty="0"/>
              <a:t>RICE</a:t>
            </a:r>
            <a:r>
              <a:rPr lang="ja-JP" altLang="en-US" u="sng" dirty="0"/>
              <a:t>処置</a:t>
            </a:r>
            <a:endParaRPr kumimoji="1" lang="ja-JP" altLang="en-US" u="sng" dirty="0"/>
          </a:p>
        </p:txBody>
      </p:sp>
      <p:grpSp>
        <p:nvGrpSpPr>
          <p:cNvPr id="7" name="図形グループ 6"/>
          <p:cNvGrpSpPr/>
          <p:nvPr/>
        </p:nvGrpSpPr>
        <p:grpSpPr>
          <a:xfrm>
            <a:off x="780329" y="2113272"/>
            <a:ext cx="7332007" cy="2031325"/>
            <a:chOff x="560380" y="2289219"/>
            <a:chExt cx="7332007" cy="2031325"/>
          </a:xfrm>
        </p:grpSpPr>
        <p:pic>
          <p:nvPicPr>
            <p:cNvPr id="3" name="図 2" descr="RICE_ILLUS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4138" y="2289219"/>
              <a:ext cx="4399778" cy="1968780"/>
            </a:xfrm>
            <a:prstGeom prst="rect">
              <a:avLst/>
            </a:prstGeom>
          </p:spPr>
        </p:pic>
        <p:sp>
          <p:nvSpPr>
            <p:cNvPr id="5" name="テキスト ボックス 4"/>
            <p:cNvSpPr txBox="1"/>
            <p:nvPr/>
          </p:nvSpPr>
          <p:spPr>
            <a:xfrm>
              <a:off x="560380" y="2289219"/>
              <a:ext cx="7332007" cy="2031325"/>
            </a:xfrm>
            <a:prstGeom prst="rect">
              <a:avLst/>
            </a:prstGeom>
            <a:noFill/>
            <a:ln>
              <a:solidFill>
                <a:srgbClr val="000000"/>
              </a:solidFill>
            </a:ln>
          </p:spPr>
          <p:txBody>
            <a:bodyPr wrap="square" rtlCol="0">
              <a:spAutoFit/>
            </a:bodyPr>
            <a:lstStyle/>
            <a:p>
              <a:r>
                <a:rPr kumimoji="1" lang="en-US" altLang="ja-JP" dirty="0"/>
                <a:t>RICE</a:t>
              </a:r>
              <a:r>
                <a:rPr kumimoji="1" lang="ja-JP" altLang="en-US" dirty="0"/>
                <a:t>処置・・・ケガをした際に行う応急処置</a:t>
              </a:r>
              <a:endParaRPr kumimoji="1" lang="en-US" altLang="ja-JP" dirty="0"/>
            </a:p>
            <a:p>
              <a:r>
                <a:rPr lang="ja-JP" altLang="ja-JP" dirty="0"/>
                <a:t>　</a:t>
              </a:r>
              <a:endParaRPr lang="en-US" altLang="ja-JP" dirty="0"/>
            </a:p>
            <a:p>
              <a:r>
                <a:rPr lang="ja-JP" altLang="ja-JP" dirty="0"/>
                <a:t>　</a:t>
              </a:r>
              <a:r>
                <a:rPr lang="en-US" altLang="ja-JP" dirty="0"/>
                <a:t>R</a:t>
              </a:r>
              <a:r>
                <a:rPr lang="ja-JP" altLang="en-US" dirty="0"/>
                <a:t>・・・</a:t>
              </a:r>
              <a:r>
                <a:rPr lang="en-US" altLang="ja-JP" dirty="0"/>
                <a:t>Rest</a:t>
              </a:r>
            </a:p>
            <a:p>
              <a:r>
                <a:rPr lang="ja-JP" altLang="ja-JP" dirty="0"/>
                <a:t>　</a:t>
              </a:r>
              <a:r>
                <a:rPr lang="en-US" altLang="ja-JP" dirty="0"/>
                <a:t> I</a:t>
              </a:r>
              <a:r>
                <a:rPr lang="ja-JP" altLang="en-US" dirty="0"/>
                <a:t>・・・</a:t>
              </a:r>
              <a:r>
                <a:rPr lang="en-US" altLang="ja-JP" dirty="0"/>
                <a:t>Ice</a:t>
              </a:r>
            </a:p>
            <a:p>
              <a:r>
                <a:rPr kumimoji="1" lang="ja-JP" altLang="ja-JP" dirty="0"/>
                <a:t>　</a:t>
              </a:r>
              <a:r>
                <a:rPr kumimoji="1" lang="en-US" altLang="ja-JP" dirty="0"/>
                <a:t>C</a:t>
              </a:r>
              <a:r>
                <a:rPr kumimoji="1" lang="ja-JP" altLang="en-US" dirty="0"/>
                <a:t>・・・</a:t>
              </a:r>
              <a:r>
                <a:rPr kumimoji="1" lang="en-US" altLang="ja-JP" dirty="0"/>
                <a:t>Compression</a:t>
              </a:r>
            </a:p>
            <a:p>
              <a:r>
                <a:rPr lang="ja-JP" altLang="ja-JP" dirty="0"/>
                <a:t>　</a:t>
              </a:r>
              <a:r>
                <a:rPr lang="en-US" altLang="ja-JP" dirty="0"/>
                <a:t>E</a:t>
              </a:r>
              <a:r>
                <a:rPr lang="ja-JP" altLang="en-US" dirty="0"/>
                <a:t>・・・</a:t>
              </a:r>
              <a:r>
                <a:rPr lang="en-US" altLang="ja-JP" dirty="0"/>
                <a:t>Elevation</a:t>
              </a:r>
            </a:p>
            <a:p>
              <a:endParaRPr kumimoji="1" lang="en-US" altLang="ja-JP" dirty="0"/>
            </a:p>
          </p:txBody>
        </p:sp>
      </p:grpSp>
      <p:sp>
        <p:nvSpPr>
          <p:cNvPr id="6" name="テキスト ボックス 5"/>
          <p:cNvSpPr txBox="1"/>
          <p:nvPr/>
        </p:nvSpPr>
        <p:spPr>
          <a:xfrm>
            <a:off x="560381" y="4944236"/>
            <a:ext cx="7959272" cy="369332"/>
          </a:xfrm>
          <a:prstGeom prst="rect">
            <a:avLst/>
          </a:prstGeom>
          <a:noFill/>
        </p:spPr>
        <p:txBody>
          <a:bodyPr wrap="square" rtlCol="0">
            <a:spAutoFit/>
          </a:bodyPr>
          <a:lstStyle/>
          <a:p>
            <a:r>
              <a:rPr kumimoji="1" lang="ja-JP" altLang="en-US" u="sng" dirty="0"/>
              <a:t>その場の状況に合わせて４種類のうち、出来るだけ多くの事を行うようにする！！</a:t>
            </a:r>
          </a:p>
        </p:txBody>
      </p:sp>
      <p:grpSp>
        <p:nvGrpSpPr>
          <p:cNvPr id="9" name="図形グループ 8"/>
          <p:cNvGrpSpPr/>
          <p:nvPr/>
        </p:nvGrpSpPr>
        <p:grpSpPr>
          <a:xfrm>
            <a:off x="560381" y="1086423"/>
            <a:ext cx="8619548" cy="646331"/>
            <a:chOff x="560381" y="1086423"/>
            <a:chExt cx="8619548" cy="646331"/>
          </a:xfrm>
        </p:grpSpPr>
        <p:sp>
          <p:nvSpPr>
            <p:cNvPr id="4" name="テキスト ボックス 3"/>
            <p:cNvSpPr txBox="1"/>
            <p:nvPr/>
          </p:nvSpPr>
          <p:spPr>
            <a:xfrm>
              <a:off x="560381" y="1086423"/>
              <a:ext cx="8619548" cy="646331"/>
            </a:xfrm>
            <a:prstGeom prst="rect">
              <a:avLst/>
            </a:prstGeom>
            <a:noFill/>
          </p:spPr>
          <p:txBody>
            <a:bodyPr wrap="square" rtlCol="0">
              <a:spAutoFit/>
            </a:bodyPr>
            <a:lstStyle/>
            <a:p>
              <a:r>
                <a:rPr kumimoji="1" lang="ja-JP" altLang="en-US" dirty="0"/>
                <a:t>目的　：ケガによって起きる炎症を必要最小限に抑え、早期回復を図ること。</a:t>
              </a:r>
              <a:endParaRPr kumimoji="1" lang="en-US" altLang="ja-JP" dirty="0"/>
            </a:p>
            <a:p>
              <a:r>
                <a:rPr lang="en-US" altLang="ja-JP" dirty="0"/>
                <a:t> </a:t>
              </a:r>
              <a:r>
                <a:rPr lang="ja-JP" altLang="en-US" dirty="0"/>
                <a:t>　　　</a:t>
              </a:r>
              <a:r>
                <a:rPr lang="en-US" altLang="ja-JP" dirty="0"/>
                <a:t> </a:t>
              </a:r>
              <a:r>
                <a:rPr lang="ja-JP" altLang="en-US" dirty="0"/>
                <a:t>　出来るだけ早く、かつ的確に行えるかどうかでケガの程度を左右することもある。</a:t>
              </a:r>
              <a:endParaRPr kumimoji="1" lang="ja-JP" altLang="en-US" dirty="0"/>
            </a:p>
          </p:txBody>
        </p:sp>
        <p:sp>
          <p:nvSpPr>
            <p:cNvPr id="8" name="正方形/長方形 7"/>
            <p:cNvSpPr/>
            <p:nvPr/>
          </p:nvSpPr>
          <p:spPr>
            <a:xfrm>
              <a:off x="560381" y="1086423"/>
              <a:ext cx="638499" cy="346137"/>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77716671"/>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1291</TotalTime>
  <Words>467</Words>
  <Application>Microsoft Office PowerPoint</Application>
  <PresentationFormat>画面に合わせる (4:3)</PresentationFormat>
  <Paragraphs>67</Paragraphs>
  <Slides>4</Slides>
  <Notes>4</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ホワイト</vt:lpstr>
      <vt:lpstr>①ケガの理論と応急処置</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ケガをした時の応急処置</dc:title>
  <dc:creator>鈴木 裕太郎</dc:creator>
  <cp:lastModifiedBy>tokkun</cp:lastModifiedBy>
  <cp:revision>113</cp:revision>
  <cp:lastPrinted>2020-08-20T00:52:35Z</cp:lastPrinted>
  <dcterms:created xsi:type="dcterms:W3CDTF">2020-08-04T10:17:27Z</dcterms:created>
  <dcterms:modified xsi:type="dcterms:W3CDTF">2020-09-11T02:49:08Z</dcterms:modified>
</cp:coreProperties>
</file>